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80" r:id="rId7"/>
    <p:sldId id="281" r:id="rId8"/>
    <p:sldId id="282" r:id="rId9"/>
    <p:sldId id="283" r:id="rId10"/>
    <p:sldId id="279" r:id="rId11"/>
    <p:sldId id="286" r:id="rId12"/>
    <p:sldId id="288" r:id="rId13"/>
    <p:sldId id="284" r:id="rId14"/>
    <p:sldId id="285"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8" d="100"/>
          <a:sy n="78" d="100"/>
        </p:scale>
        <p:origin x="1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0B13D-BBB6-4CB4-A98B-0B10B22613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457FC9B-DA0F-4C31-BC40-9C6BB30AC4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7132DED-2EDA-4062-88BA-6AA130B9F686}"/>
              </a:ext>
            </a:extLst>
          </p:cNvPr>
          <p:cNvSpPr>
            <a:spLocks noGrp="1"/>
          </p:cNvSpPr>
          <p:nvPr>
            <p:ph type="dt" sz="half" idx="10"/>
          </p:nvPr>
        </p:nvSpPr>
        <p:spPr/>
        <p:txBody>
          <a:bodyPr/>
          <a:lstStyle/>
          <a:p>
            <a:fld id="{E647C97C-9EB7-4F89-A41C-2BF163030677}" type="datetimeFigureOut">
              <a:rPr lang="en-GB" smtClean="0"/>
              <a:t>09/07/2025</a:t>
            </a:fld>
            <a:endParaRPr lang="en-GB"/>
          </a:p>
        </p:txBody>
      </p:sp>
      <p:sp>
        <p:nvSpPr>
          <p:cNvPr id="5" name="Footer Placeholder 4">
            <a:extLst>
              <a:ext uri="{FF2B5EF4-FFF2-40B4-BE49-F238E27FC236}">
                <a16:creationId xmlns:a16="http://schemas.microsoft.com/office/drawing/2014/main" id="{270F9279-0D81-4DDF-8157-5023A6492B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662D21-9A6C-4FE2-A706-C9D9F681D359}"/>
              </a:ext>
            </a:extLst>
          </p:cNvPr>
          <p:cNvSpPr>
            <a:spLocks noGrp="1"/>
          </p:cNvSpPr>
          <p:nvPr>
            <p:ph type="sldNum" sz="quarter" idx="12"/>
          </p:nvPr>
        </p:nvSpPr>
        <p:spPr/>
        <p:txBody>
          <a:bodyPr/>
          <a:lstStyle/>
          <a:p>
            <a:fld id="{405ED2BD-78A7-4C81-A2C7-302D11F863F5}" type="slidenum">
              <a:rPr lang="en-GB" smtClean="0"/>
              <a:t>‹#›</a:t>
            </a:fld>
            <a:endParaRPr lang="en-GB"/>
          </a:p>
        </p:txBody>
      </p:sp>
    </p:spTree>
    <p:extLst>
      <p:ext uri="{BB962C8B-B14F-4D97-AF65-F5344CB8AC3E}">
        <p14:creationId xmlns:p14="http://schemas.microsoft.com/office/powerpoint/2010/main" val="248433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20EF-9E8D-4FC5-AB66-5FF69EA0E0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855D62-719C-45DC-9DC7-F1766EDC42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40BF1-C26C-4FF3-942B-03C67F5872FA}"/>
              </a:ext>
            </a:extLst>
          </p:cNvPr>
          <p:cNvSpPr>
            <a:spLocks noGrp="1"/>
          </p:cNvSpPr>
          <p:nvPr>
            <p:ph type="dt" sz="half" idx="10"/>
          </p:nvPr>
        </p:nvSpPr>
        <p:spPr/>
        <p:txBody>
          <a:bodyPr/>
          <a:lstStyle/>
          <a:p>
            <a:fld id="{E647C97C-9EB7-4F89-A41C-2BF163030677}" type="datetimeFigureOut">
              <a:rPr lang="en-GB" smtClean="0"/>
              <a:t>09/07/2025</a:t>
            </a:fld>
            <a:endParaRPr lang="en-GB"/>
          </a:p>
        </p:txBody>
      </p:sp>
      <p:sp>
        <p:nvSpPr>
          <p:cNvPr id="5" name="Footer Placeholder 4">
            <a:extLst>
              <a:ext uri="{FF2B5EF4-FFF2-40B4-BE49-F238E27FC236}">
                <a16:creationId xmlns:a16="http://schemas.microsoft.com/office/drawing/2014/main" id="{C5215DF9-E331-4489-B28F-73182CC5F5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FCF4B6-08C3-41B4-8DA6-4BD8A98C448B}"/>
              </a:ext>
            </a:extLst>
          </p:cNvPr>
          <p:cNvSpPr>
            <a:spLocks noGrp="1"/>
          </p:cNvSpPr>
          <p:nvPr>
            <p:ph type="sldNum" sz="quarter" idx="12"/>
          </p:nvPr>
        </p:nvSpPr>
        <p:spPr/>
        <p:txBody>
          <a:bodyPr/>
          <a:lstStyle/>
          <a:p>
            <a:fld id="{405ED2BD-78A7-4C81-A2C7-302D11F863F5}" type="slidenum">
              <a:rPr lang="en-GB" smtClean="0"/>
              <a:t>‹#›</a:t>
            </a:fld>
            <a:endParaRPr lang="en-GB"/>
          </a:p>
        </p:txBody>
      </p:sp>
    </p:spTree>
    <p:extLst>
      <p:ext uri="{BB962C8B-B14F-4D97-AF65-F5344CB8AC3E}">
        <p14:creationId xmlns:p14="http://schemas.microsoft.com/office/powerpoint/2010/main" val="323975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63A08C-A9C9-4869-92C9-F9094D3BD2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FFA1EF-44ED-4CCB-A4CE-0C6E119824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568EEE-705E-450F-A09E-E8BB8347DB90}"/>
              </a:ext>
            </a:extLst>
          </p:cNvPr>
          <p:cNvSpPr>
            <a:spLocks noGrp="1"/>
          </p:cNvSpPr>
          <p:nvPr>
            <p:ph type="dt" sz="half" idx="10"/>
          </p:nvPr>
        </p:nvSpPr>
        <p:spPr/>
        <p:txBody>
          <a:bodyPr/>
          <a:lstStyle/>
          <a:p>
            <a:fld id="{E647C97C-9EB7-4F89-A41C-2BF163030677}" type="datetimeFigureOut">
              <a:rPr lang="en-GB" smtClean="0"/>
              <a:t>09/07/2025</a:t>
            </a:fld>
            <a:endParaRPr lang="en-GB"/>
          </a:p>
        </p:txBody>
      </p:sp>
      <p:sp>
        <p:nvSpPr>
          <p:cNvPr id="5" name="Footer Placeholder 4">
            <a:extLst>
              <a:ext uri="{FF2B5EF4-FFF2-40B4-BE49-F238E27FC236}">
                <a16:creationId xmlns:a16="http://schemas.microsoft.com/office/drawing/2014/main" id="{2BDA9BC8-557A-4067-8EA4-4D5DFCDDF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36424F-7AB7-42C3-B0E6-0BB79253CE4F}"/>
              </a:ext>
            </a:extLst>
          </p:cNvPr>
          <p:cNvSpPr>
            <a:spLocks noGrp="1"/>
          </p:cNvSpPr>
          <p:nvPr>
            <p:ph type="sldNum" sz="quarter" idx="12"/>
          </p:nvPr>
        </p:nvSpPr>
        <p:spPr/>
        <p:txBody>
          <a:bodyPr/>
          <a:lstStyle/>
          <a:p>
            <a:fld id="{405ED2BD-78A7-4C81-A2C7-302D11F863F5}" type="slidenum">
              <a:rPr lang="en-GB" smtClean="0"/>
              <a:t>‹#›</a:t>
            </a:fld>
            <a:endParaRPr lang="en-GB"/>
          </a:p>
        </p:txBody>
      </p:sp>
    </p:spTree>
    <p:extLst>
      <p:ext uri="{BB962C8B-B14F-4D97-AF65-F5344CB8AC3E}">
        <p14:creationId xmlns:p14="http://schemas.microsoft.com/office/powerpoint/2010/main" val="4224334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05E65-7440-4D13-ABBF-CC64D8DF8E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875517-A41F-4782-BFC8-7CAED31812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524BDD-F134-407B-BA7C-05A010D6740C}"/>
              </a:ext>
            </a:extLst>
          </p:cNvPr>
          <p:cNvSpPr>
            <a:spLocks noGrp="1"/>
          </p:cNvSpPr>
          <p:nvPr>
            <p:ph type="dt" sz="half" idx="10"/>
          </p:nvPr>
        </p:nvSpPr>
        <p:spPr/>
        <p:txBody>
          <a:bodyPr/>
          <a:lstStyle/>
          <a:p>
            <a:fld id="{E647C97C-9EB7-4F89-A41C-2BF163030677}" type="datetimeFigureOut">
              <a:rPr lang="en-GB" smtClean="0"/>
              <a:t>09/07/2025</a:t>
            </a:fld>
            <a:endParaRPr lang="en-GB"/>
          </a:p>
        </p:txBody>
      </p:sp>
      <p:sp>
        <p:nvSpPr>
          <p:cNvPr id="5" name="Footer Placeholder 4">
            <a:extLst>
              <a:ext uri="{FF2B5EF4-FFF2-40B4-BE49-F238E27FC236}">
                <a16:creationId xmlns:a16="http://schemas.microsoft.com/office/drawing/2014/main" id="{DDF42DCC-424B-402A-8D6C-52A37AE21C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20F9F-8957-4E31-A05D-9EA5B99F742B}"/>
              </a:ext>
            </a:extLst>
          </p:cNvPr>
          <p:cNvSpPr>
            <a:spLocks noGrp="1"/>
          </p:cNvSpPr>
          <p:nvPr>
            <p:ph type="sldNum" sz="quarter" idx="12"/>
          </p:nvPr>
        </p:nvSpPr>
        <p:spPr/>
        <p:txBody>
          <a:bodyPr/>
          <a:lstStyle/>
          <a:p>
            <a:fld id="{405ED2BD-78A7-4C81-A2C7-302D11F863F5}" type="slidenum">
              <a:rPr lang="en-GB" smtClean="0"/>
              <a:t>‹#›</a:t>
            </a:fld>
            <a:endParaRPr lang="en-GB"/>
          </a:p>
        </p:txBody>
      </p:sp>
    </p:spTree>
    <p:extLst>
      <p:ext uri="{BB962C8B-B14F-4D97-AF65-F5344CB8AC3E}">
        <p14:creationId xmlns:p14="http://schemas.microsoft.com/office/powerpoint/2010/main" val="280665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7332-D572-42D1-B7FC-9D93F4D3F3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420297-C239-413C-BF51-2E394064A7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8A1A75-5C9F-4628-8F14-B3821EF1C718}"/>
              </a:ext>
            </a:extLst>
          </p:cNvPr>
          <p:cNvSpPr>
            <a:spLocks noGrp="1"/>
          </p:cNvSpPr>
          <p:nvPr>
            <p:ph type="dt" sz="half" idx="10"/>
          </p:nvPr>
        </p:nvSpPr>
        <p:spPr/>
        <p:txBody>
          <a:bodyPr/>
          <a:lstStyle/>
          <a:p>
            <a:fld id="{E647C97C-9EB7-4F89-A41C-2BF163030677}" type="datetimeFigureOut">
              <a:rPr lang="en-GB" smtClean="0"/>
              <a:t>09/07/2025</a:t>
            </a:fld>
            <a:endParaRPr lang="en-GB"/>
          </a:p>
        </p:txBody>
      </p:sp>
      <p:sp>
        <p:nvSpPr>
          <p:cNvPr id="5" name="Footer Placeholder 4">
            <a:extLst>
              <a:ext uri="{FF2B5EF4-FFF2-40B4-BE49-F238E27FC236}">
                <a16:creationId xmlns:a16="http://schemas.microsoft.com/office/drawing/2014/main" id="{DA170D5A-86E9-4698-AAD3-106EC84937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96023E-8A25-4A88-AAA6-854EACDD60A6}"/>
              </a:ext>
            </a:extLst>
          </p:cNvPr>
          <p:cNvSpPr>
            <a:spLocks noGrp="1"/>
          </p:cNvSpPr>
          <p:nvPr>
            <p:ph type="sldNum" sz="quarter" idx="12"/>
          </p:nvPr>
        </p:nvSpPr>
        <p:spPr/>
        <p:txBody>
          <a:bodyPr/>
          <a:lstStyle/>
          <a:p>
            <a:fld id="{405ED2BD-78A7-4C81-A2C7-302D11F863F5}" type="slidenum">
              <a:rPr lang="en-GB" smtClean="0"/>
              <a:t>‹#›</a:t>
            </a:fld>
            <a:endParaRPr lang="en-GB"/>
          </a:p>
        </p:txBody>
      </p:sp>
    </p:spTree>
    <p:extLst>
      <p:ext uri="{BB962C8B-B14F-4D97-AF65-F5344CB8AC3E}">
        <p14:creationId xmlns:p14="http://schemas.microsoft.com/office/powerpoint/2010/main" val="239779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1482-509F-4606-A2BB-FBDA142A6E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D66FED-6FA7-471C-A689-22A5A1B683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B6E19F-D9E1-4E39-A7DB-85B747C3AF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EE60A5-E90F-4B26-B4E2-9684C562CAF3}"/>
              </a:ext>
            </a:extLst>
          </p:cNvPr>
          <p:cNvSpPr>
            <a:spLocks noGrp="1"/>
          </p:cNvSpPr>
          <p:nvPr>
            <p:ph type="dt" sz="half" idx="10"/>
          </p:nvPr>
        </p:nvSpPr>
        <p:spPr/>
        <p:txBody>
          <a:bodyPr/>
          <a:lstStyle/>
          <a:p>
            <a:fld id="{E647C97C-9EB7-4F89-A41C-2BF163030677}" type="datetimeFigureOut">
              <a:rPr lang="en-GB" smtClean="0"/>
              <a:t>09/07/2025</a:t>
            </a:fld>
            <a:endParaRPr lang="en-GB"/>
          </a:p>
        </p:txBody>
      </p:sp>
      <p:sp>
        <p:nvSpPr>
          <p:cNvPr id="6" name="Footer Placeholder 5">
            <a:extLst>
              <a:ext uri="{FF2B5EF4-FFF2-40B4-BE49-F238E27FC236}">
                <a16:creationId xmlns:a16="http://schemas.microsoft.com/office/drawing/2014/main" id="{E681AF2F-4F20-4CB4-A478-EDE4CFC950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C7766A-F2A2-4F70-BE11-2C31A247C196}"/>
              </a:ext>
            </a:extLst>
          </p:cNvPr>
          <p:cNvSpPr>
            <a:spLocks noGrp="1"/>
          </p:cNvSpPr>
          <p:nvPr>
            <p:ph type="sldNum" sz="quarter" idx="12"/>
          </p:nvPr>
        </p:nvSpPr>
        <p:spPr/>
        <p:txBody>
          <a:bodyPr/>
          <a:lstStyle/>
          <a:p>
            <a:fld id="{405ED2BD-78A7-4C81-A2C7-302D11F863F5}" type="slidenum">
              <a:rPr lang="en-GB" smtClean="0"/>
              <a:t>‹#›</a:t>
            </a:fld>
            <a:endParaRPr lang="en-GB"/>
          </a:p>
        </p:txBody>
      </p:sp>
    </p:spTree>
    <p:extLst>
      <p:ext uri="{BB962C8B-B14F-4D97-AF65-F5344CB8AC3E}">
        <p14:creationId xmlns:p14="http://schemas.microsoft.com/office/powerpoint/2010/main" val="135299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DE7B-9618-4902-96B1-2BFF1E82E4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55771B-48A2-4DE5-BA1E-C24632052D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44081E-D296-469C-B548-BC33A53FF3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233A41-B7CC-436E-92AC-49AD8C549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E8F3DE-E73F-40D7-95FF-71460A692B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9F7A9D-D7A8-4F09-A4BF-4C32A4395DDD}"/>
              </a:ext>
            </a:extLst>
          </p:cNvPr>
          <p:cNvSpPr>
            <a:spLocks noGrp="1"/>
          </p:cNvSpPr>
          <p:nvPr>
            <p:ph type="dt" sz="half" idx="10"/>
          </p:nvPr>
        </p:nvSpPr>
        <p:spPr/>
        <p:txBody>
          <a:bodyPr/>
          <a:lstStyle/>
          <a:p>
            <a:fld id="{E647C97C-9EB7-4F89-A41C-2BF163030677}" type="datetimeFigureOut">
              <a:rPr lang="en-GB" smtClean="0"/>
              <a:t>09/07/2025</a:t>
            </a:fld>
            <a:endParaRPr lang="en-GB"/>
          </a:p>
        </p:txBody>
      </p:sp>
      <p:sp>
        <p:nvSpPr>
          <p:cNvPr id="8" name="Footer Placeholder 7">
            <a:extLst>
              <a:ext uri="{FF2B5EF4-FFF2-40B4-BE49-F238E27FC236}">
                <a16:creationId xmlns:a16="http://schemas.microsoft.com/office/drawing/2014/main" id="{97A18EAD-DC46-499F-856A-6F1CB763FF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318908-D190-4E4E-9EF3-9F97C8153A39}"/>
              </a:ext>
            </a:extLst>
          </p:cNvPr>
          <p:cNvSpPr>
            <a:spLocks noGrp="1"/>
          </p:cNvSpPr>
          <p:nvPr>
            <p:ph type="sldNum" sz="quarter" idx="12"/>
          </p:nvPr>
        </p:nvSpPr>
        <p:spPr/>
        <p:txBody>
          <a:bodyPr/>
          <a:lstStyle/>
          <a:p>
            <a:fld id="{405ED2BD-78A7-4C81-A2C7-302D11F863F5}" type="slidenum">
              <a:rPr lang="en-GB" smtClean="0"/>
              <a:t>‹#›</a:t>
            </a:fld>
            <a:endParaRPr lang="en-GB"/>
          </a:p>
        </p:txBody>
      </p:sp>
    </p:spTree>
    <p:extLst>
      <p:ext uri="{BB962C8B-B14F-4D97-AF65-F5344CB8AC3E}">
        <p14:creationId xmlns:p14="http://schemas.microsoft.com/office/powerpoint/2010/main" val="22092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89971-F7D1-4A05-8D7E-0C7743B11F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539DB0-5BB2-46F6-B179-5396E25069AB}"/>
              </a:ext>
            </a:extLst>
          </p:cNvPr>
          <p:cNvSpPr>
            <a:spLocks noGrp="1"/>
          </p:cNvSpPr>
          <p:nvPr>
            <p:ph type="dt" sz="half" idx="10"/>
          </p:nvPr>
        </p:nvSpPr>
        <p:spPr/>
        <p:txBody>
          <a:bodyPr/>
          <a:lstStyle/>
          <a:p>
            <a:fld id="{E647C97C-9EB7-4F89-A41C-2BF163030677}" type="datetimeFigureOut">
              <a:rPr lang="en-GB" smtClean="0"/>
              <a:t>09/07/2025</a:t>
            </a:fld>
            <a:endParaRPr lang="en-GB"/>
          </a:p>
        </p:txBody>
      </p:sp>
      <p:sp>
        <p:nvSpPr>
          <p:cNvPr id="4" name="Footer Placeholder 3">
            <a:extLst>
              <a:ext uri="{FF2B5EF4-FFF2-40B4-BE49-F238E27FC236}">
                <a16:creationId xmlns:a16="http://schemas.microsoft.com/office/drawing/2014/main" id="{56338465-8AD2-41FA-9D72-B5E48CCB0B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8E620B-70DB-4AB5-B84E-C72750EDC967}"/>
              </a:ext>
            </a:extLst>
          </p:cNvPr>
          <p:cNvSpPr>
            <a:spLocks noGrp="1"/>
          </p:cNvSpPr>
          <p:nvPr>
            <p:ph type="sldNum" sz="quarter" idx="12"/>
          </p:nvPr>
        </p:nvSpPr>
        <p:spPr/>
        <p:txBody>
          <a:bodyPr/>
          <a:lstStyle/>
          <a:p>
            <a:fld id="{405ED2BD-78A7-4C81-A2C7-302D11F863F5}" type="slidenum">
              <a:rPr lang="en-GB" smtClean="0"/>
              <a:t>‹#›</a:t>
            </a:fld>
            <a:endParaRPr lang="en-GB"/>
          </a:p>
        </p:txBody>
      </p:sp>
    </p:spTree>
    <p:extLst>
      <p:ext uri="{BB962C8B-B14F-4D97-AF65-F5344CB8AC3E}">
        <p14:creationId xmlns:p14="http://schemas.microsoft.com/office/powerpoint/2010/main" val="227977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1FE83-F4FA-407D-8C66-C4B9B23255D7}"/>
              </a:ext>
            </a:extLst>
          </p:cNvPr>
          <p:cNvSpPr>
            <a:spLocks noGrp="1"/>
          </p:cNvSpPr>
          <p:nvPr>
            <p:ph type="dt" sz="half" idx="10"/>
          </p:nvPr>
        </p:nvSpPr>
        <p:spPr/>
        <p:txBody>
          <a:bodyPr/>
          <a:lstStyle/>
          <a:p>
            <a:fld id="{E647C97C-9EB7-4F89-A41C-2BF163030677}" type="datetimeFigureOut">
              <a:rPr lang="en-GB" smtClean="0"/>
              <a:t>09/07/2025</a:t>
            </a:fld>
            <a:endParaRPr lang="en-GB"/>
          </a:p>
        </p:txBody>
      </p:sp>
      <p:sp>
        <p:nvSpPr>
          <p:cNvPr id="3" name="Footer Placeholder 2">
            <a:extLst>
              <a:ext uri="{FF2B5EF4-FFF2-40B4-BE49-F238E27FC236}">
                <a16:creationId xmlns:a16="http://schemas.microsoft.com/office/drawing/2014/main" id="{78864837-6B34-497C-8C8C-6313BCF37C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F6938E-745B-46EA-9374-8FB2B9AE8F1F}"/>
              </a:ext>
            </a:extLst>
          </p:cNvPr>
          <p:cNvSpPr>
            <a:spLocks noGrp="1"/>
          </p:cNvSpPr>
          <p:nvPr>
            <p:ph type="sldNum" sz="quarter" idx="12"/>
          </p:nvPr>
        </p:nvSpPr>
        <p:spPr/>
        <p:txBody>
          <a:bodyPr/>
          <a:lstStyle/>
          <a:p>
            <a:fld id="{405ED2BD-78A7-4C81-A2C7-302D11F863F5}" type="slidenum">
              <a:rPr lang="en-GB" smtClean="0"/>
              <a:t>‹#›</a:t>
            </a:fld>
            <a:endParaRPr lang="en-GB"/>
          </a:p>
        </p:txBody>
      </p:sp>
    </p:spTree>
    <p:extLst>
      <p:ext uri="{BB962C8B-B14F-4D97-AF65-F5344CB8AC3E}">
        <p14:creationId xmlns:p14="http://schemas.microsoft.com/office/powerpoint/2010/main" val="317720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4E80-A87A-4E77-9416-88A14B4ADF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14EE5F-2A7C-41D5-A2C7-F1A54CD4EE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1AED0E-81ED-4B2F-BB56-4354503BD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05C119-8120-46EA-9D8B-9CDE118F5BAC}"/>
              </a:ext>
            </a:extLst>
          </p:cNvPr>
          <p:cNvSpPr>
            <a:spLocks noGrp="1"/>
          </p:cNvSpPr>
          <p:nvPr>
            <p:ph type="dt" sz="half" idx="10"/>
          </p:nvPr>
        </p:nvSpPr>
        <p:spPr/>
        <p:txBody>
          <a:bodyPr/>
          <a:lstStyle/>
          <a:p>
            <a:fld id="{E647C97C-9EB7-4F89-A41C-2BF163030677}" type="datetimeFigureOut">
              <a:rPr lang="en-GB" smtClean="0"/>
              <a:t>09/07/2025</a:t>
            </a:fld>
            <a:endParaRPr lang="en-GB"/>
          </a:p>
        </p:txBody>
      </p:sp>
      <p:sp>
        <p:nvSpPr>
          <p:cNvPr id="6" name="Footer Placeholder 5">
            <a:extLst>
              <a:ext uri="{FF2B5EF4-FFF2-40B4-BE49-F238E27FC236}">
                <a16:creationId xmlns:a16="http://schemas.microsoft.com/office/drawing/2014/main" id="{EAB8F158-2A4F-4AD5-8D49-D1E128872C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FCBA79-468B-4A1A-BE52-110590BE8CBE}"/>
              </a:ext>
            </a:extLst>
          </p:cNvPr>
          <p:cNvSpPr>
            <a:spLocks noGrp="1"/>
          </p:cNvSpPr>
          <p:nvPr>
            <p:ph type="sldNum" sz="quarter" idx="12"/>
          </p:nvPr>
        </p:nvSpPr>
        <p:spPr/>
        <p:txBody>
          <a:bodyPr/>
          <a:lstStyle/>
          <a:p>
            <a:fld id="{405ED2BD-78A7-4C81-A2C7-302D11F863F5}" type="slidenum">
              <a:rPr lang="en-GB" smtClean="0"/>
              <a:t>‹#›</a:t>
            </a:fld>
            <a:endParaRPr lang="en-GB"/>
          </a:p>
        </p:txBody>
      </p:sp>
    </p:spTree>
    <p:extLst>
      <p:ext uri="{BB962C8B-B14F-4D97-AF65-F5344CB8AC3E}">
        <p14:creationId xmlns:p14="http://schemas.microsoft.com/office/powerpoint/2010/main" val="3259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68BBC-8402-4DC1-870D-006B7A8CF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31DF6B-59C5-4B6D-889A-0994DAE54A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DD6ECE-DED2-4B23-932C-17106E6F8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E7610-D361-4828-AF69-7275359EDE5A}"/>
              </a:ext>
            </a:extLst>
          </p:cNvPr>
          <p:cNvSpPr>
            <a:spLocks noGrp="1"/>
          </p:cNvSpPr>
          <p:nvPr>
            <p:ph type="dt" sz="half" idx="10"/>
          </p:nvPr>
        </p:nvSpPr>
        <p:spPr/>
        <p:txBody>
          <a:bodyPr/>
          <a:lstStyle/>
          <a:p>
            <a:fld id="{E647C97C-9EB7-4F89-A41C-2BF163030677}" type="datetimeFigureOut">
              <a:rPr lang="en-GB" smtClean="0"/>
              <a:t>09/07/2025</a:t>
            </a:fld>
            <a:endParaRPr lang="en-GB"/>
          </a:p>
        </p:txBody>
      </p:sp>
      <p:sp>
        <p:nvSpPr>
          <p:cNvPr id="6" name="Footer Placeholder 5">
            <a:extLst>
              <a:ext uri="{FF2B5EF4-FFF2-40B4-BE49-F238E27FC236}">
                <a16:creationId xmlns:a16="http://schemas.microsoft.com/office/drawing/2014/main" id="{682BEA27-ACBF-4257-A103-754E3D744D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05FF77-518C-4EF3-941A-EC1C2295F826}"/>
              </a:ext>
            </a:extLst>
          </p:cNvPr>
          <p:cNvSpPr>
            <a:spLocks noGrp="1"/>
          </p:cNvSpPr>
          <p:nvPr>
            <p:ph type="sldNum" sz="quarter" idx="12"/>
          </p:nvPr>
        </p:nvSpPr>
        <p:spPr/>
        <p:txBody>
          <a:bodyPr/>
          <a:lstStyle/>
          <a:p>
            <a:fld id="{405ED2BD-78A7-4C81-A2C7-302D11F863F5}" type="slidenum">
              <a:rPr lang="en-GB" smtClean="0"/>
              <a:t>‹#›</a:t>
            </a:fld>
            <a:endParaRPr lang="en-GB"/>
          </a:p>
        </p:txBody>
      </p:sp>
    </p:spTree>
    <p:extLst>
      <p:ext uri="{BB962C8B-B14F-4D97-AF65-F5344CB8AC3E}">
        <p14:creationId xmlns:p14="http://schemas.microsoft.com/office/powerpoint/2010/main" val="231284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974764-E900-46DF-B586-562DEE6C47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1235ED-3327-4BE5-B289-28C8484E28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10396B-628D-4D0B-8C33-FD2C4F0FD4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7C97C-9EB7-4F89-A41C-2BF163030677}" type="datetimeFigureOut">
              <a:rPr lang="en-GB" smtClean="0"/>
              <a:t>09/07/2025</a:t>
            </a:fld>
            <a:endParaRPr lang="en-GB"/>
          </a:p>
        </p:txBody>
      </p:sp>
      <p:sp>
        <p:nvSpPr>
          <p:cNvPr id="5" name="Footer Placeholder 4">
            <a:extLst>
              <a:ext uri="{FF2B5EF4-FFF2-40B4-BE49-F238E27FC236}">
                <a16:creationId xmlns:a16="http://schemas.microsoft.com/office/drawing/2014/main" id="{966F65DD-5418-4E41-A6CA-35B4408D1E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E8E94E-8F0B-4B81-8A44-02FC5B1F08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ED2BD-78A7-4C81-A2C7-302D11F863F5}" type="slidenum">
              <a:rPr lang="en-GB" smtClean="0"/>
              <a:t>‹#›</a:t>
            </a:fld>
            <a:endParaRPr lang="en-GB"/>
          </a:p>
        </p:txBody>
      </p:sp>
    </p:spTree>
    <p:extLst>
      <p:ext uri="{BB962C8B-B14F-4D97-AF65-F5344CB8AC3E}">
        <p14:creationId xmlns:p14="http://schemas.microsoft.com/office/powerpoint/2010/main" val="326971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bitesize/guides/zc7mng8/revision/1" TargetMode="External"/><Relationship Id="rId2" Type="http://schemas.openxmlformats.org/officeDocument/2006/relationships/hyperlink" Target="https://www.bbc.co.uk/bitesize/guides/zgtngdm/revision/1"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24A1-A03B-43AB-B599-2CD8D3886449}"/>
              </a:ext>
            </a:extLst>
          </p:cNvPr>
          <p:cNvSpPr>
            <a:spLocks noGrp="1"/>
          </p:cNvSpPr>
          <p:nvPr>
            <p:ph type="ctrTitle"/>
          </p:nvPr>
        </p:nvSpPr>
        <p:spPr/>
        <p:txBody>
          <a:bodyPr/>
          <a:lstStyle/>
          <a:p>
            <a:r>
              <a:rPr lang="en-GB" dirty="0"/>
              <a:t>3D design </a:t>
            </a:r>
          </a:p>
        </p:txBody>
      </p:sp>
      <p:sp>
        <p:nvSpPr>
          <p:cNvPr id="3" name="Subtitle 2">
            <a:extLst>
              <a:ext uri="{FF2B5EF4-FFF2-40B4-BE49-F238E27FC236}">
                <a16:creationId xmlns:a16="http://schemas.microsoft.com/office/drawing/2014/main" id="{AF5351E1-D1D4-42AC-9261-A1831B5C1564}"/>
              </a:ext>
            </a:extLst>
          </p:cNvPr>
          <p:cNvSpPr>
            <a:spLocks noGrp="1"/>
          </p:cNvSpPr>
          <p:nvPr>
            <p:ph type="subTitle" idx="1"/>
          </p:nvPr>
        </p:nvSpPr>
        <p:spPr/>
        <p:txBody>
          <a:bodyPr/>
          <a:lstStyle/>
          <a:p>
            <a:r>
              <a:rPr lang="en-GB" dirty="0"/>
              <a:t>Work to be completed week commencing 14/7/25 and homework</a:t>
            </a:r>
          </a:p>
        </p:txBody>
      </p:sp>
      <p:sp>
        <p:nvSpPr>
          <p:cNvPr id="4" name="AutoShape 2" descr="https://ukc-powerpoint.officeapps.live.com/pods/GetClipboardImage.ashx?Id=c484bb44-16f0-411e-9ff9-bc2a725a03d1&amp;DC=GUK2&amp;pkey=33bdd1f6-da6f-43a3-b0c0-1bac0ee2bfec&amp;wdwaccluster=GUK2">
            <a:extLst>
              <a:ext uri="{FF2B5EF4-FFF2-40B4-BE49-F238E27FC236}">
                <a16:creationId xmlns:a16="http://schemas.microsoft.com/office/drawing/2014/main" id="{6C7AED47-8E97-4F24-8390-71603B18AD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ukc-powerpoint.officeapps.live.com/pods/GetClipboardImage.ashx?Id=c484bb44-16f0-411e-9ff9-bc2a725a03d1&amp;DC=GUK2&amp;pkey=33bdd1f6-da6f-43a3-b0c0-1bac0ee2bfec&amp;wdwaccluster=GUK2">
            <a:extLst>
              <a:ext uri="{FF2B5EF4-FFF2-40B4-BE49-F238E27FC236}">
                <a16:creationId xmlns:a16="http://schemas.microsoft.com/office/drawing/2014/main" id="{743CE690-579E-4F50-95CE-127C4BD62A5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https://ukc-powerpoint.officeapps.live.com/pods/GetClipboardImage.ashx?Id=c484bb44-16f0-411e-9ff9-bc2a725a03d1&amp;DC=GUK2&amp;pkey=33bdd1f6-da6f-43a3-b0c0-1bac0ee2bfec&amp;wdwaccluster=GUK2">
            <a:extLst>
              <a:ext uri="{FF2B5EF4-FFF2-40B4-BE49-F238E27FC236}">
                <a16:creationId xmlns:a16="http://schemas.microsoft.com/office/drawing/2014/main" id="{957FAAB7-EE8F-42E4-9A40-B6CF7F863D81}"/>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https://ukc-powerpoint.officeapps.live.com/pods/GetClipboardImage.ashx?Id=47bfd4dd-e31d-417e-92ca-346f63b1356b&amp;DC=GUK2&amp;pkey=30a3b55a-f2af-4cb3-a2e5-bde7a52fc5a4&amp;wdwaccluster=GUK2">
            <a:extLst>
              <a:ext uri="{FF2B5EF4-FFF2-40B4-BE49-F238E27FC236}">
                <a16:creationId xmlns:a16="http://schemas.microsoft.com/office/drawing/2014/main" id="{A7EF147E-3A8B-4293-BA2C-208A01EE77FA}"/>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75828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364CB1-22B8-4626-BA9C-8894C291513A}"/>
              </a:ext>
            </a:extLst>
          </p:cNvPr>
          <p:cNvSpPr/>
          <p:nvPr/>
        </p:nvSpPr>
        <p:spPr>
          <a:xfrm>
            <a:off x="383059" y="1346885"/>
            <a:ext cx="10750378" cy="3416320"/>
          </a:xfrm>
          <a:prstGeom prst="rect">
            <a:avLst/>
          </a:prstGeom>
        </p:spPr>
        <p:txBody>
          <a:bodyPr wrap="square">
            <a:spAutoFit/>
          </a:bodyPr>
          <a:lstStyle/>
          <a:p>
            <a:r>
              <a:rPr lang="en-GB" sz="2400" dirty="0"/>
              <a:t>Lesson 2</a:t>
            </a:r>
          </a:p>
          <a:p>
            <a:pPr marL="514350" indent="-514350">
              <a:buFont typeface="+mj-lt"/>
              <a:buAutoNum type="arabicPeriod"/>
            </a:pPr>
            <a:r>
              <a:rPr lang="en-GB" sz="2400" dirty="0"/>
              <a:t>Initial ideas and Rational power point slide for ideas on how you will develop an outcome based on your third artist (this is the same as you did in lessons for artist 1. See the next slide for everything which needs to be included in this slide)</a:t>
            </a:r>
          </a:p>
          <a:p>
            <a:pPr marL="514350" indent="-514350">
              <a:buFont typeface="+mj-lt"/>
              <a:buAutoNum type="arabicPeriod"/>
            </a:pPr>
            <a:r>
              <a:rPr lang="en-GB" sz="2400" dirty="0"/>
              <a:t>10 thumbnail drawings/ </a:t>
            </a:r>
            <a:r>
              <a:rPr lang="en-GB" sz="2400" dirty="0" err="1"/>
              <a:t>parti</a:t>
            </a:r>
            <a:r>
              <a:rPr lang="en-GB" sz="2400" dirty="0"/>
              <a:t> drawings of you initial ideas</a:t>
            </a:r>
          </a:p>
          <a:p>
            <a:pPr marL="514350" indent="-514350">
              <a:buFont typeface="+mj-lt"/>
              <a:buAutoNum type="arabicPeriod"/>
            </a:pPr>
            <a:r>
              <a:rPr lang="en-GB" sz="2400" dirty="0"/>
              <a:t>Choose your favourite 3 and do a development drawing for each one</a:t>
            </a:r>
          </a:p>
          <a:p>
            <a:pPr marL="514350" indent="-514350">
              <a:buFont typeface="+mj-lt"/>
              <a:buAutoNum type="arabicPeriod"/>
            </a:pPr>
            <a:r>
              <a:rPr lang="en-GB" sz="2400" dirty="0"/>
              <a:t>Using the ideas you have come up with complete an A4 sized drawing of your final idea with annotations </a:t>
            </a:r>
          </a:p>
          <a:p>
            <a:r>
              <a:rPr lang="en-GB" sz="2400" dirty="0"/>
              <a:t>( see slide 8 for a good example of how this should be done)</a:t>
            </a:r>
          </a:p>
        </p:txBody>
      </p:sp>
    </p:spTree>
    <p:extLst>
      <p:ext uri="{BB962C8B-B14F-4D97-AF65-F5344CB8AC3E}">
        <p14:creationId xmlns:p14="http://schemas.microsoft.com/office/powerpoint/2010/main" val="3626348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3F6AC7F3-E718-4EA7-9C18-27A83607BCCA}"/>
              </a:ext>
            </a:extLst>
          </p:cNvPr>
          <p:cNvSpPr/>
          <p:nvPr/>
        </p:nvSpPr>
        <p:spPr>
          <a:xfrm>
            <a:off x="4998129" y="2687714"/>
            <a:ext cx="1899822" cy="1216241"/>
          </a:xfrm>
          <a:prstGeom prst="ellipse">
            <a:avLst/>
          </a:prstGeom>
          <a:solidFill>
            <a:schemeClr val="accent1">
              <a:lumMod val="20000"/>
              <a:lumOff val="80000"/>
            </a:schemeClr>
          </a:solidFill>
          <a:ln>
            <a:solidFill>
              <a:schemeClr val="accent1">
                <a:lumMod val="40000"/>
                <a:lumOff val="60000"/>
              </a:schemeClr>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0000"/>
                    <a:lumOff val="40000"/>
                  </a:schemeClr>
                </a:solidFill>
              </a:rPr>
              <a:t>Initial Ideas</a:t>
            </a:r>
          </a:p>
        </p:txBody>
      </p:sp>
      <p:cxnSp>
        <p:nvCxnSpPr>
          <p:cNvPr id="12" name="Straight Arrow Connector 11">
            <a:extLst>
              <a:ext uri="{FF2B5EF4-FFF2-40B4-BE49-F238E27FC236}">
                <a16:creationId xmlns:a16="http://schemas.microsoft.com/office/drawing/2014/main" id="{F673CF74-7D63-41C5-972F-0BFC22804E3D}"/>
              </a:ext>
            </a:extLst>
          </p:cNvPr>
          <p:cNvCxnSpPr>
            <a:cxnSpLocks/>
          </p:cNvCxnSpPr>
          <p:nvPr/>
        </p:nvCxnSpPr>
        <p:spPr>
          <a:xfrm flipV="1">
            <a:off x="5947564" y="2313601"/>
            <a:ext cx="0" cy="299968"/>
          </a:xfrm>
          <a:prstGeom prst="straightConnector1">
            <a:avLst/>
          </a:prstGeom>
          <a:ln>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Flowchart: Terminator 12">
            <a:extLst>
              <a:ext uri="{FF2B5EF4-FFF2-40B4-BE49-F238E27FC236}">
                <a16:creationId xmlns:a16="http://schemas.microsoft.com/office/drawing/2014/main" id="{54A6CAEB-29CB-46DD-BD28-CB447BD5B1A0}"/>
              </a:ext>
            </a:extLst>
          </p:cNvPr>
          <p:cNvSpPr/>
          <p:nvPr/>
        </p:nvSpPr>
        <p:spPr>
          <a:xfrm>
            <a:off x="5294071" y="1826757"/>
            <a:ext cx="1394449" cy="486844"/>
          </a:xfrm>
          <a:prstGeom prst="flowChartTerminator">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2">
                  <a:lumMod val="50000"/>
                  <a:lumOff val="50000"/>
                </a:schemeClr>
              </a:solidFill>
            </a:endParaRPr>
          </a:p>
        </p:txBody>
      </p:sp>
      <p:sp>
        <p:nvSpPr>
          <p:cNvPr id="20" name="Rectangle: Rounded Corners 19">
            <a:extLst>
              <a:ext uri="{FF2B5EF4-FFF2-40B4-BE49-F238E27FC236}">
                <a16:creationId xmlns:a16="http://schemas.microsoft.com/office/drawing/2014/main" id="{B5DE47DF-0AFB-41FA-B1D3-9923151C620D}"/>
              </a:ext>
            </a:extLst>
          </p:cNvPr>
          <p:cNvSpPr/>
          <p:nvPr/>
        </p:nvSpPr>
        <p:spPr>
          <a:xfrm>
            <a:off x="2698871" y="5358190"/>
            <a:ext cx="5933852" cy="1368870"/>
          </a:xfrm>
          <a:prstGeom prst="roundRect">
            <a:avLst/>
          </a:prstGeom>
          <a:solidFill>
            <a:schemeClr val="accent1">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2">
                  <a:lumMod val="50000"/>
                  <a:lumOff val="50000"/>
                </a:schemeClr>
              </a:solidFill>
            </a:endParaRPr>
          </a:p>
        </p:txBody>
      </p:sp>
      <p:sp>
        <p:nvSpPr>
          <p:cNvPr id="22" name="Rectangle: Rounded Corners 21">
            <a:extLst>
              <a:ext uri="{FF2B5EF4-FFF2-40B4-BE49-F238E27FC236}">
                <a16:creationId xmlns:a16="http://schemas.microsoft.com/office/drawing/2014/main" id="{CF1DA048-7F7A-43D2-A646-95B423C237BB}"/>
              </a:ext>
            </a:extLst>
          </p:cNvPr>
          <p:cNvSpPr/>
          <p:nvPr/>
        </p:nvSpPr>
        <p:spPr>
          <a:xfrm>
            <a:off x="3581931" y="178937"/>
            <a:ext cx="4100955" cy="1538201"/>
          </a:xfrm>
          <a:prstGeom prst="roundRect">
            <a:avLst/>
          </a:prstGeom>
          <a:solidFill>
            <a:schemeClr val="accent1">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2">
                    <a:lumMod val="50000"/>
                    <a:lumOff val="50000"/>
                  </a:schemeClr>
                </a:solidFill>
              </a:rPr>
              <a:t>I</a:t>
            </a:r>
          </a:p>
        </p:txBody>
      </p:sp>
      <p:sp>
        <p:nvSpPr>
          <p:cNvPr id="24" name="Rectangle: Rounded Corners 23">
            <a:extLst>
              <a:ext uri="{FF2B5EF4-FFF2-40B4-BE49-F238E27FC236}">
                <a16:creationId xmlns:a16="http://schemas.microsoft.com/office/drawing/2014/main" id="{F1D59215-28F9-4676-9435-CC4DC5CE486E}"/>
              </a:ext>
            </a:extLst>
          </p:cNvPr>
          <p:cNvSpPr/>
          <p:nvPr/>
        </p:nvSpPr>
        <p:spPr>
          <a:xfrm>
            <a:off x="8032640" y="171098"/>
            <a:ext cx="3080489" cy="927160"/>
          </a:xfrm>
          <a:prstGeom prst="roundRect">
            <a:avLst/>
          </a:prstGeom>
          <a:solidFill>
            <a:schemeClr val="accent1">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sp>
        <p:nvSpPr>
          <p:cNvPr id="28" name="Rectangle: Rounded Corners 27">
            <a:extLst>
              <a:ext uri="{FF2B5EF4-FFF2-40B4-BE49-F238E27FC236}">
                <a16:creationId xmlns:a16="http://schemas.microsoft.com/office/drawing/2014/main" id="{CC0BA0F8-4EAC-449F-967E-E38A254D70A0}"/>
              </a:ext>
            </a:extLst>
          </p:cNvPr>
          <p:cNvSpPr/>
          <p:nvPr/>
        </p:nvSpPr>
        <p:spPr>
          <a:xfrm>
            <a:off x="9309429" y="1431907"/>
            <a:ext cx="1886060" cy="2112274"/>
          </a:xfrm>
          <a:prstGeom prst="roundRect">
            <a:avLst/>
          </a:prstGeom>
          <a:solidFill>
            <a:schemeClr val="accent1">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2">
                  <a:lumMod val="50000"/>
                  <a:lumOff val="50000"/>
                </a:schemeClr>
              </a:solidFill>
            </a:endParaRPr>
          </a:p>
        </p:txBody>
      </p:sp>
      <p:pic>
        <p:nvPicPr>
          <p:cNvPr id="29" name="Picture 28">
            <a:extLst>
              <a:ext uri="{FF2B5EF4-FFF2-40B4-BE49-F238E27FC236}">
                <a16:creationId xmlns:a16="http://schemas.microsoft.com/office/drawing/2014/main" id="{9B1FC1D6-D35B-4184-BC57-582BE20005A7}"/>
              </a:ext>
            </a:extLst>
          </p:cNvPr>
          <p:cNvPicPr>
            <a:picLocks noChangeAspect="1"/>
          </p:cNvPicPr>
          <p:nvPr/>
        </p:nvPicPr>
        <p:blipFill>
          <a:blip r:embed="rId2"/>
          <a:stretch>
            <a:fillRect/>
          </a:stretch>
        </p:blipFill>
        <p:spPr>
          <a:xfrm rot="3236791" flipH="1">
            <a:off x="7122573" y="2107720"/>
            <a:ext cx="148677" cy="855601"/>
          </a:xfrm>
          <a:prstGeom prst="rect">
            <a:avLst/>
          </a:prstGeom>
        </p:spPr>
      </p:pic>
      <p:sp>
        <p:nvSpPr>
          <p:cNvPr id="30" name="Flowchart: Terminator 29">
            <a:extLst>
              <a:ext uri="{FF2B5EF4-FFF2-40B4-BE49-F238E27FC236}">
                <a16:creationId xmlns:a16="http://schemas.microsoft.com/office/drawing/2014/main" id="{88E0E984-563E-45DE-ADAC-F88CA602080B}"/>
              </a:ext>
            </a:extLst>
          </p:cNvPr>
          <p:cNvSpPr/>
          <p:nvPr/>
        </p:nvSpPr>
        <p:spPr>
          <a:xfrm>
            <a:off x="7622177" y="1789818"/>
            <a:ext cx="1115322" cy="523783"/>
          </a:xfrm>
          <a:prstGeom prst="flowChartTerminator">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accent1">
                  <a:lumMod val="60000"/>
                  <a:lumOff val="40000"/>
                </a:schemeClr>
              </a:solidFill>
            </a:endParaRPr>
          </a:p>
        </p:txBody>
      </p:sp>
      <p:sp>
        <p:nvSpPr>
          <p:cNvPr id="31" name="Flowchart: Terminator 30">
            <a:extLst>
              <a:ext uri="{FF2B5EF4-FFF2-40B4-BE49-F238E27FC236}">
                <a16:creationId xmlns:a16="http://schemas.microsoft.com/office/drawing/2014/main" id="{8A46FCEA-85E4-419C-84F6-845368A71FAC}"/>
              </a:ext>
            </a:extLst>
          </p:cNvPr>
          <p:cNvSpPr/>
          <p:nvPr/>
        </p:nvSpPr>
        <p:spPr>
          <a:xfrm>
            <a:off x="7674746" y="2879688"/>
            <a:ext cx="1109709" cy="523782"/>
          </a:xfrm>
          <a:prstGeom prst="flowChartTerminator">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lumMod val="10000"/>
                  </a:schemeClr>
                </a:solidFill>
              </a:rPr>
              <a:t>Colour Scheme</a:t>
            </a:r>
          </a:p>
        </p:txBody>
      </p:sp>
      <p:pic>
        <p:nvPicPr>
          <p:cNvPr id="32" name="Picture 31">
            <a:extLst>
              <a:ext uri="{FF2B5EF4-FFF2-40B4-BE49-F238E27FC236}">
                <a16:creationId xmlns:a16="http://schemas.microsoft.com/office/drawing/2014/main" id="{1092368A-C6FA-49B2-B39C-1D6346B88DC0}"/>
              </a:ext>
            </a:extLst>
          </p:cNvPr>
          <p:cNvPicPr>
            <a:picLocks noChangeAspect="1"/>
          </p:cNvPicPr>
          <p:nvPr/>
        </p:nvPicPr>
        <p:blipFill>
          <a:blip r:embed="rId2"/>
          <a:stretch>
            <a:fillRect/>
          </a:stretch>
        </p:blipFill>
        <p:spPr>
          <a:xfrm rot="5400000" flipH="1">
            <a:off x="7254663" y="2820445"/>
            <a:ext cx="140068" cy="635386"/>
          </a:xfrm>
          <a:prstGeom prst="rect">
            <a:avLst/>
          </a:prstGeom>
        </p:spPr>
      </p:pic>
      <p:pic>
        <p:nvPicPr>
          <p:cNvPr id="34" name="Picture 33">
            <a:extLst>
              <a:ext uri="{FF2B5EF4-FFF2-40B4-BE49-F238E27FC236}">
                <a16:creationId xmlns:a16="http://schemas.microsoft.com/office/drawing/2014/main" id="{95A6586C-7752-4017-86E6-DBA3420DB796}"/>
              </a:ext>
            </a:extLst>
          </p:cNvPr>
          <p:cNvPicPr>
            <a:picLocks noChangeAspect="1"/>
          </p:cNvPicPr>
          <p:nvPr/>
        </p:nvPicPr>
        <p:blipFill>
          <a:blip r:embed="rId2"/>
          <a:stretch>
            <a:fillRect/>
          </a:stretch>
        </p:blipFill>
        <p:spPr>
          <a:xfrm rot="10800000">
            <a:off x="5905580" y="3915251"/>
            <a:ext cx="151765" cy="500263"/>
          </a:xfrm>
          <a:prstGeom prst="rect">
            <a:avLst/>
          </a:prstGeom>
        </p:spPr>
      </p:pic>
      <p:pic>
        <p:nvPicPr>
          <p:cNvPr id="36" name="Picture 35">
            <a:extLst>
              <a:ext uri="{FF2B5EF4-FFF2-40B4-BE49-F238E27FC236}">
                <a16:creationId xmlns:a16="http://schemas.microsoft.com/office/drawing/2014/main" id="{48EF7422-7CC4-4AAB-B9E5-79071AF11C07}"/>
              </a:ext>
            </a:extLst>
          </p:cNvPr>
          <p:cNvPicPr>
            <a:picLocks noChangeAspect="1"/>
          </p:cNvPicPr>
          <p:nvPr/>
        </p:nvPicPr>
        <p:blipFill>
          <a:blip r:embed="rId3"/>
          <a:stretch>
            <a:fillRect/>
          </a:stretch>
        </p:blipFill>
        <p:spPr>
          <a:xfrm rot="1806045">
            <a:off x="8892803" y="2979852"/>
            <a:ext cx="472489" cy="377985"/>
          </a:xfrm>
          <a:prstGeom prst="rect">
            <a:avLst/>
          </a:prstGeom>
        </p:spPr>
      </p:pic>
      <p:sp>
        <p:nvSpPr>
          <p:cNvPr id="37" name="Rectangle: Rounded Corners 36">
            <a:extLst>
              <a:ext uri="{FF2B5EF4-FFF2-40B4-BE49-F238E27FC236}">
                <a16:creationId xmlns:a16="http://schemas.microsoft.com/office/drawing/2014/main" id="{4195A447-77B3-4343-A455-E4D69A90D1DA}"/>
              </a:ext>
            </a:extLst>
          </p:cNvPr>
          <p:cNvSpPr/>
          <p:nvPr/>
        </p:nvSpPr>
        <p:spPr>
          <a:xfrm>
            <a:off x="578558" y="508643"/>
            <a:ext cx="2040701" cy="5326557"/>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2">
                  <a:lumMod val="50000"/>
                  <a:lumOff val="50000"/>
                </a:schemeClr>
              </a:solidFill>
            </a:endParaRPr>
          </a:p>
        </p:txBody>
      </p:sp>
      <p:pic>
        <p:nvPicPr>
          <p:cNvPr id="43" name="Picture 42">
            <a:extLst>
              <a:ext uri="{FF2B5EF4-FFF2-40B4-BE49-F238E27FC236}">
                <a16:creationId xmlns:a16="http://schemas.microsoft.com/office/drawing/2014/main" id="{573DF3A2-268B-4E4A-9C51-4137689242D9}"/>
              </a:ext>
            </a:extLst>
          </p:cNvPr>
          <p:cNvPicPr>
            <a:picLocks noChangeAspect="1"/>
          </p:cNvPicPr>
          <p:nvPr/>
        </p:nvPicPr>
        <p:blipFill>
          <a:blip r:embed="rId2"/>
          <a:stretch>
            <a:fillRect/>
          </a:stretch>
        </p:blipFill>
        <p:spPr>
          <a:xfrm rot="17271747">
            <a:off x="4573730" y="2778962"/>
            <a:ext cx="236493" cy="499459"/>
          </a:xfrm>
          <a:prstGeom prst="rect">
            <a:avLst/>
          </a:prstGeom>
        </p:spPr>
      </p:pic>
      <p:pic>
        <p:nvPicPr>
          <p:cNvPr id="4" name="Picture 3">
            <a:extLst>
              <a:ext uri="{FF2B5EF4-FFF2-40B4-BE49-F238E27FC236}">
                <a16:creationId xmlns:a16="http://schemas.microsoft.com/office/drawing/2014/main" id="{D8B7C9F4-8AD3-34D7-7D15-C13281E4C2A3}"/>
              </a:ext>
            </a:extLst>
          </p:cNvPr>
          <p:cNvPicPr>
            <a:picLocks noChangeAspect="1"/>
          </p:cNvPicPr>
          <p:nvPr/>
        </p:nvPicPr>
        <p:blipFill>
          <a:blip r:embed="rId4"/>
          <a:stretch>
            <a:fillRect/>
          </a:stretch>
        </p:blipFill>
        <p:spPr>
          <a:xfrm>
            <a:off x="4998129" y="4344191"/>
            <a:ext cx="2009375" cy="893357"/>
          </a:xfrm>
          <a:prstGeom prst="rect">
            <a:avLst/>
          </a:prstGeom>
        </p:spPr>
      </p:pic>
      <p:sp>
        <p:nvSpPr>
          <p:cNvPr id="5" name="Flowchart: Terminator 4">
            <a:extLst>
              <a:ext uri="{FF2B5EF4-FFF2-40B4-BE49-F238E27FC236}">
                <a16:creationId xmlns:a16="http://schemas.microsoft.com/office/drawing/2014/main" id="{03527D5A-79AC-F473-B0F2-98C1D68F1A9F}"/>
              </a:ext>
            </a:extLst>
          </p:cNvPr>
          <p:cNvSpPr/>
          <p:nvPr/>
        </p:nvSpPr>
        <p:spPr>
          <a:xfrm>
            <a:off x="2623722" y="2483698"/>
            <a:ext cx="1899823" cy="806316"/>
          </a:xfrm>
          <a:prstGeom prst="flowChartTerminator">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2">
                  <a:lumMod val="50000"/>
                  <a:lumOff val="50000"/>
                </a:schemeClr>
              </a:solidFill>
            </a:endParaRPr>
          </a:p>
        </p:txBody>
      </p:sp>
      <p:sp>
        <p:nvSpPr>
          <p:cNvPr id="6" name="TextBox 5">
            <a:extLst>
              <a:ext uri="{FF2B5EF4-FFF2-40B4-BE49-F238E27FC236}">
                <a16:creationId xmlns:a16="http://schemas.microsoft.com/office/drawing/2014/main" id="{CFFCB084-0E81-F68C-D2CD-743D8A8CD91C}"/>
              </a:ext>
            </a:extLst>
          </p:cNvPr>
          <p:cNvSpPr txBox="1"/>
          <p:nvPr/>
        </p:nvSpPr>
        <p:spPr>
          <a:xfrm>
            <a:off x="2603129" y="2576489"/>
            <a:ext cx="2069773" cy="646331"/>
          </a:xfrm>
          <a:prstGeom prst="rect">
            <a:avLst/>
          </a:prstGeom>
          <a:noFill/>
        </p:spPr>
        <p:txBody>
          <a:bodyPr wrap="square" rtlCol="0">
            <a:spAutoFit/>
          </a:bodyPr>
          <a:lstStyle/>
          <a:p>
            <a:r>
              <a:rPr lang="en-GB" dirty="0"/>
              <a:t>Influences from the artist</a:t>
            </a:r>
          </a:p>
        </p:txBody>
      </p:sp>
      <p:sp>
        <p:nvSpPr>
          <p:cNvPr id="7" name="TextBox 6">
            <a:extLst>
              <a:ext uri="{FF2B5EF4-FFF2-40B4-BE49-F238E27FC236}">
                <a16:creationId xmlns:a16="http://schemas.microsoft.com/office/drawing/2014/main" id="{CA6C11FB-5755-81E7-62B8-2A160BBDFA96}"/>
              </a:ext>
            </a:extLst>
          </p:cNvPr>
          <p:cNvSpPr txBox="1"/>
          <p:nvPr/>
        </p:nvSpPr>
        <p:spPr>
          <a:xfrm>
            <a:off x="5416588" y="1901680"/>
            <a:ext cx="1332890" cy="369332"/>
          </a:xfrm>
          <a:prstGeom prst="rect">
            <a:avLst/>
          </a:prstGeom>
          <a:noFill/>
        </p:spPr>
        <p:txBody>
          <a:bodyPr wrap="square" rtlCol="0">
            <a:spAutoFit/>
          </a:bodyPr>
          <a:lstStyle/>
          <a:p>
            <a:r>
              <a:rPr lang="en-GB" dirty="0"/>
              <a:t>Rationale</a:t>
            </a:r>
          </a:p>
        </p:txBody>
      </p:sp>
      <p:sp>
        <p:nvSpPr>
          <p:cNvPr id="8" name="TextBox 7">
            <a:extLst>
              <a:ext uri="{FF2B5EF4-FFF2-40B4-BE49-F238E27FC236}">
                <a16:creationId xmlns:a16="http://schemas.microsoft.com/office/drawing/2014/main" id="{1E8F170D-4CB0-5EDF-A2CE-A91692A050D6}"/>
              </a:ext>
            </a:extLst>
          </p:cNvPr>
          <p:cNvSpPr txBox="1"/>
          <p:nvPr/>
        </p:nvSpPr>
        <p:spPr>
          <a:xfrm>
            <a:off x="5176901" y="4451041"/>
            <a:ext cx="1700980" cy="646331"/>
          </a:xfrm>
          <a:prstGeom prst="rect">
            <a:avLst/>
          </a:prstGeom>
          <a:noFill/>
        </p:spPr>
        <p:txBody>
          <a:bodyPr wrap="square" rtlCol="0">
            <a:spAutoFit/>
          </a:bodyPr>
          <a:lstStyle/>
          <a:p>
            <a:r>
              <a:rPr lang="en-GB" dirty="0"/>
              <a:t>Materials I will explore</a:t>
            </a:r>
          </a:p>
        </p:txBody>
      </p:sp>
      <p:sp>
        <p:nvSpPr>
          <p:cNvPr id="11" name="TextBox 10">
            <a:extLst>
              <a:ext uri="{FF2B5EF4-FFF2-40B4-BE49-F238E27FC236}">
                <a16:creationId xmlns:a16="http://schemas.microsoft.com/office/drawing/2014/main" id="{707CDFE8-A33F-CFC8-354A-4A6B68CF0A75}"/>
              </a:ext>
            </a:extLst>
          </p:cNvPr>
          <p:cNvSpPr txBox="1"/>
          <p:nvPr/>
        </p:nvSpPr>
        <p:spPr>
          <a:xfrm>
            <a:off x="7674746" y="1818968"/>
            <a:ext cx="1062753" cy="369332"/>
          </a:xfrm>
          <a:prstGeom prst="rect">
            <a:avLst/>
          </a:prstGeom>
          <a:noFill/>
        </p:spPr>
        <p:txBody>
          <a:bodyPr wrap="square" rtlCol="0">
            <a:spAutoFit/>
          </a:bodyPr>
          <a:lstStyle/>
          <a:p>
            <a:r>
              <a:rPr lang="en-GB" dirty="0"/>
              <a:t>Shapes</a:t>
            </a:r>
          </a:p>
        </p:txBody>
      </p:sp>
      <p:sp>
        <p:nvSpPr>
          <p:cNvPr id="14" name="TextBox 13">
            <a:extLst>
              <a:ext uri="{FF2B5EF4-FFF2-40B4-BE49-F238E27FC236}">
                <a16:creationId xmlns:a16="http://schemas.microsoft.com/office/drawing/2014/main" id="{C06BD928-4259-2DC7-B629-F64A2881A9F7}"/>
              </a:ext>
            </a:extLst>
          </p:cNvPr>
          <p:cNvSpPr txBox="1"/>
          <p:nvPr/>
        </p:nvSpPr>
        <p:spPr>
          <a:xfrm>
            <a:off x="3789875" y="237029"/>
            <a:ext cx="3957447" cy="1477328"/>
          </a:xfrm>
          <a:prstGeom prst="rect">
            <a:avLst/>
          </a:prstGeom>
          <a:noFill/>
        </p:spPr>
        <p:txBody>
          <a:bodyPr wrap="square" rtlCol="0">
            <a:spAutoFit/>
          </a:bodyPr>
          <a:lstStyle/>
          <a:p>
            <a:r>
              <a:rPr lang="en-GB" dirty="0"/>
              <a:t>I will be creating a………</a:t>
            </a:r>
          </a:p>
          <a:p>
            <a:r>
              <a:rPr lang="en-GB" dirty="0"/>
              <a:t>(Brief description of what you are creating, why you are doing this and vaguely what the finished item will look like)</a:t>
            </a:r>
          </a:p>
        </p:txBody>
      </p:sp>
      <p:sp>
        <p:nvSpPr>
          <p:cNvPr id="15" name="TextBox 14">
            <a:extLst>
              <a:ext uri="{FF2B5EF4-FFF2-40B4-BE49-F238E27FC236}">
                <a16:creationId xmlns:a16="http://schemas.microsoft.com/office/drawing/2014/main" id="{64C86A68-F69A-EBA9-95FD-BF1204C2D752}"/>
              </a:ext>
            </a:extLst>
          </p:cNvPr>
          <p:cNvSpPr txBox="1"/>
          <p:nvPr/>
        </p:nvSpPr>
        <p:spPr>
          <a:xfrm>
            <a:off x="583352" y="733126"/>
            <a:ext cx="2042786" cy="4801314"/>
          </a:xfrm>
          <a:prstGeom prst="rect">
            <a:avLst/>
          </a:prstGeom>
          <a:noFill/>
        </p:spPr>
        <p:txBody>
          <a:bodyPr wrap="square" rtlCol="0">
            <a:spAutoFit/>
          </a:bodyPr>
          <a:lstStyle/>
          <a:p>
            <a:r>
              <a:rPr lang="en-GB" dirty="0"/>
              <a:t>I like the way the artist has used………..</a:t>
            </a:r>
          </a:p>
          <a:p>
            <a:r>
              <a:rPr lang="en-GB" dirty="0"/>
              <a:t>(Talk about the formal elements and how the artist has placed/used them</a:t>
            </a:r>
          </a:p>
          <a:p>
            <a:r>
              <a:rPr lang="en-GB" dirty="0"/>
              <a:t>Shape</a:t>
            </a:r>
          </a:p>
          <a:p>
            <a:r>
              <a:rPr lang="en-GB" dirty="0"/>
              <a:t>Colour</a:t>
            </a:r>
          </a:p>
          <a:p>
            <a:r>
              <a:rPr lang="en-GB" dirty="0"/>
              <a:t>Pattern</a:t>
            </a:r>
          </a:p>
          <a:p>
            <a:r>
              <a:rPr lang="en-GB" dirty="0"/>
              <a:t>Space</a:t>
            </a:r>
          </a:p>
          <a:p>
            <a:r>
              <a:rPr lang="en-GB" dirty="0"/>
              <a:t>Line</a:t>
            </a:r>
          </a:p>
          <a:p>
            <a:r>
              <a:rPr lang="en-GB" dirty="0"/>
              <a:t>Texture</a:t>
            </a:r>
          </a:p>
          <a:p>
            <a:r>
              <a:rPr lang="en-GB" dirty="0"/>
              <a:t>Perspective</a:t>
            </a:r>
          </a:p>
          <a:p>
            <a:r>
              <a:rPr lang="en-GB" dirty="0"/>
              <a:t>Harmony etc</a:t>
            </a:r>
          </a:p>
          <a:p>
            <a:endParaRPr lang="en-GB" dirty="0"/>
          </a:p>
        </p:txBody>
      </p:sp>
      <p:pic>
        <p:nvPicPr>
          <p:cNvPr id="16" name="Picture 15">
            <a:extLst>
              <a:ext uri="{FF2B5EF4-FFF2-40B4-BE49-F238E27FC236}">
                <a16:creationId xmlns:a16="http://schemas.microsoft.com/office/drawing/2014/main" id="{BAF580C3-A8A1-EEB4-3550-432E0704136A}"/>
              </a:ext>
            </a:extLst>
          </p:cNvPr>
          <p:cNvPicPr>
            <a:picLocks noChangeAspect="1"/>
          </p:cNvPicPr>
          <p:nvPr/>
        </p:nvPicPr>
        <p:blipFill>
          <a:blip r:embed="rId5"/>
          <a:stretch>
            <a:fillRect/>
          </a:stretch>
        </p:blipFill>
        <p:spPr>
          <a:xfrm rot="1321586" flipV="1">
            <a:off x="6890805" y="3707699"/>
            <a:ext cx="640135" cy="156215"/>
          </a:xfrm>
          <a:prstGeom prst="rect">
            <a:avLst/>
          </a:prstGeom>
        </p:spPr>
      </p:pic>
      <p:pic>
        <p:nvPicPr>
          <p:cNvPr id="19" name="Picture 18">
            <a:extLst>
              <a:ext uri="{FF2B5EF4-FFF2-40B4-BE49-F238E27FC236}">
                <a16:creationId xmlns:a16="http://schemas.microsoft.com/office/drawing/2014/main" id="{F437C87F-0536-CE20-FC3B-565E29368EDD}"/>
              </a:ext>
            </a:extLst>
          </p:cNvPr>
          <p:cNvPicPr>
            <a:picLocks noChangeAspect="1"/>
          </p:cNvPicPr>
          <p:nvPr/>
        </p:nvPicPr>
        <p:blipFill>
          <a:blip r:embed="rId6"/>
          <a:stretch>
            <a:fillRect/>
          </a:stretch>
        </p:blipFill>
        <p:spPr>
          <a:xfrm>
            <a:off x="7544781" y="3860561"/>
            <a:ext cx="1270113" cy="561929"/>
          </a:xfrm>
          <a:prstGeom prst="rect">
            <a:avLst/>
          </a:prstGeom>
        </p:spPr>
      </p:pic>
      <p:sp>
        <p:nvSpPr>
          <p:cNvPr id="21" name="TextBox 20">
            <a:extLst>
              <a:ext uri="{FF2B5EF4-FFF2-40B4-BE49-F238E27FC236}">
                <a16:creationId xmlns:a16="http://schemas.microsoft.com/office/drawing/2014/main" id="{4DB839B5-3345-E984-6BEE-7E92D5E19473}"/>
              </a:ext>
            </a:extLst>
          </p:cNvPr>
          <p:cNvSpPr txBox="1"/>
          <p:nvPr/>
        </p:nvSpPr>
        <p:spPr>
          <a:xfrm>
            <a:off x="7747819" y="4011561"/>
            <a:ext cx="1563329" cy="369332"/>
          </a:xfrm>
          <a:prstGeom prst="rect">
            <a:avLst/>
          </a:prstGeom>
          <a:noFill/>
        </p:spPr>
        <p:txBody>
          <a:bodyPr wrap="square" rtlCol="0">
            <a:spAutoFit/>
          </a:bodyPr>
          <a:lstStyle/>
          <a:p>
            <a:r>
              <a:rPr lang="en-GB" dirty="0"/>
              <a:t>Pattern</a:t>
            </a:r>
          </a:p>
        </p:txBody>
      </p:sp>
      <p:pic>
        <p:nvPicPr>
          <p:cNvPr id="23" name="Picture 22">
            <a:extLst>
              <a:ext uri="{FF2B5EF4-FFF2-40B4-BE49-F238E27FC236}">
                <a16:creationId xmlns:a16="http://schemas.microsoft.com/office/drawing/2014/main" id="{D8C3005F-B0B4-0380-558C-8C618409046F}"/>
              </a:ext>
            </a:extLst>
          </p:cNvPr>
          <p:cNvPicPr>
            <a:picLocks noChangeAspect="1"/>
          </p:cNvPicPr>
          <p:nvPr/>
        </p:nvPicPr>
        <p:blipFill>
          <a:blip r:embed="rId7"/>
          <a:stretch>
            <a:fillRect/>
          </a:stretch>
        </p:blipFill>
        <p:spPr>
          <a:xfrm>
            <a:off x="8848964" y="3642208"/>
            <a:ext cx="2445051" cy="2980189"/>
          </a:xfrm>
          <a:prstGeom prst="rect">
            <a:avLst/>
          </a:prstGeom>
        </p:spPr>
      </p:pic>
      <p:sp>
        <p:nvSpPr>
          <p:cNvPr id="25" name="TextBox 24">
            <a:extLst>
              <a:ext uri="{FF2B5EF4-FFF2-40B4-BE49-F238E27FC236}">
                <a16:creationId xmlns:a16="http://schemas.microsoft.com/office/drawing/2014/main" id="{269ED362-32DF-D7E4-34CF-A286CEAE6AAF}"/>
              </a:ext>
            </a:extLst>
          </p:cNvPr>
          <p:cNvSpPr txBox="1"/>
          <p:nvPr/>
        </p:nvSpPr>
        <p:spPr>
          <a:xfrm>
            <a:off x="2930013" y="5604387"/>
            <a:ext cx="5604387" cy="923330"/>
          </a:xfrm>
          <a:prstGeom prst="rect">
            <a:avLst/>
          </a:prstGeom>
          <a:noFill/>
        </p:spPr>
        <p:txBody>
          <a:bodyPr wrap="square" rtlCol="0">
            <a:spAutoFit/>
          </a:bodyPr>
          <a:lstStyle/>
          <a:p>
            <a:r>
              <a:rPr lang="en-GB" dirty="0"/>
              <a:t>Explain the materials you will try and why</a:t>
            </a:r>
          </a:p>
          <a:p>
            <a:r>
              <a:rPr lang="en-GB" dirty="0" err="1"/>
              <a:t>Eg</a:t>
            </a:r>
            <a:r>
              <a:rPr lang="en-GB" dirty="0"/>
              <a:t> clay , Modroc, wire, cardboard, paper, mosaics, foamboard etc</a:t>
            </a:r>
          </a:p>
        </p:txBody>
      </p:sp>
      <p:sp>
        <p:nvSpPr>
          <p:cNvPr id="38" name="TextBox 37">
            <a:extLst>
              <a:ext uri="{FF2B5EF4-FFF2-40B4-BE49-F238E27FC236}">
                <a16:creationId xmlns:a16="http://schemas.microsoft.com/office/drawing/2014/main" id="{77958504-D5E6-6081-12D7-5A183FD90323}"/>
              </a:ext>
            </a:extLst>
          </p:cNvPr>
          <p:cNvSpPr txBox="1"/>
          <p:nvPr/>
        </p:nvSpPr>
        <p:spPr>
          <a:xfrm>
            <a:off x="8024860" y="176093"/>
            <a:ext cx="3307692" cy="923330"/>
          </a:xfrm>
          <a:prstGeom prst="rect">
            <a:avLst/>
          </a:prstGeom>
          <a:noFill/>
        </p:spPr>
        <p:txBody>
          <a:bodyPr wrap="square" rtlCol="0">
            <a:spAutoFit/>
          </a:bodyPr>
          <a:lstStyle/>
          <a:p>
            <a:r>
              <a:rPr lang="en-GB" dirty="0"/>
              <a:t>Key words</a:t>
            </a:r>
          </a:p>
          <a:p>
            <a:r>
              <a:rPr lang="en-GB" dirty="0"/>
              <a:t>Circles, Triangles, Rectangles, Spheres, Cuboids, Prisms</a:t>
            </a:r>
          </a:p>
        </p:txBody>
      </p:sp>
      <p:pic>
        <p:nvPicPr>
          <p:cNvPr id="40" name="Picture 39">
            <a:extLst>
              <a:ext uri="{FF2B5EF4-FFF2-40B4-BE49-F238E27FC236}">
                <a16:creationId xmlns:a16="http://schemas.microsoft.com/office/drawing/2014/main" id="{2CB1CDCA-F4FD-3055-9801-5EFEFBDA1EAD}"/>
              </a:ext>
            </a:extLst>
          </p:cNvPr>
          <p:cNvPicPr>
            <a:picLocks noChangeAspect="1"/>
          </p:cNvPicPr>
          <p:nvPr/>
        </p:nvPicPr>
        <p:blipFill>
          <a:blip r:embed="rId8"/>
          <a:stretch>
            <a:fillRect/>
          </a:stretch>
        </p:blipFill>
        <p:spPr>
          <a:xfrm rot="18552077">
            <a:off x="8445799" y="1229922"/>
            <a:ext cx="603556" cy="573074"/>
          </a:xfrm>
          <a:prstGeom prst="rect">
            <a:avLst/>
          </a:prstGeom>
        </p:spPr>
      </p:pic>
      <p:sp>
        <p:nvSpPr>
          <p:cNvPr id="44" name="TextBox 43">
            <a:extLst>
              <a:ext uri="{FF2B5EF4-FFF2-40B4-BE49-F238E27FC236}">
                <a16:creationId xmlns:a16="http://schemas.microsoft.com/office/drawing/2014/main" id="{D5FB5545-4AB2-DE02-577F-2AB586958975}"/>
              </a:ext>
            </a:extLst>
          </p:cNvPr>
          <p:cNvSpPr txBox="1"/>
          <p:nvPr/>
        </p:nvSpPr>
        <p:spPr>
          <a:xfrm>
            <a:off x="9565707" y="1540900"/>
            <a:ext cx="2163826" cy="2308324"/>
          </a:xfrm>
          <a:prstGeom prst="rect">
            <a:avLst/>
          </a:prstGeom>
          <a:noFill/>
        </p:spPr>
        <p:txBody>
          <a:bodyPr wrap="square" rtlCol="0">
            <a:spAutoFit/>
          </a:bodyPr>
          <a:lstStyle/>
          <a:p>
            <a:r>
              <a:rPr lang="en-GB" dirty="0"/>
              <a:t>Key words</a:t>
            </a:r>
          </a:p>
          <a:p>
            <a:r>
              <a:rPr lang="en-GB" dirty="0"/>
              <a:t>Harmonious</a:t>
            </a:r>
          </a:p>
          <a:p>
            <a:r>
              <a:rPr lang="en-GB" dirty="0"/>
              <a:t>Contrasting</a:t>
            </a:r>
          </a:p>
          <a:p>
            <a:r>
              <a:rPr lang="en-GB" dirty="0"/>
              <a:t>Primary</a:t>
            </a:r>
          </a:p>
          <a:p>
            <a:r>
              <a:rPr lang="en-GB" dirty="0"/>
              <a:t>Subtle</a:t>
            </a:r>
          </a:p>
          <a:p>
            <a:r>
              <a:rPr lang="en-GB" dirty="0"/>
              <a:t>Tints</a:t>
            </a:r>
          </a:p>
          <a:p>
            <a:r>
              <a:rPr lang="en-GB" dirty="0"/>
              <a:t>tones</a:t>
            </a:r>
          </a:p>
          <a:p>
            <a:endParaRPr lang="en-GB" dirty="0"/>
          </a:p>
        </p:txBody>
      </p:sp>
      <p:sp>
        <p:nvSpPr>
          <p:cNvPr id="47" name="TextBox 46">
            <a:extLst>
              <a:ext uri="{FF2B5EF4-FFF2-40B4-BE49-F238E27FC236}">
                <a16:creationId xmlns:a16="http://schemas.microsoft.com/office/drawing/2014/main" id="{B8F43BD3-2474-AE8C-FE2C-E9547AD7808A}"/>
              </a:ext>
            </a:extLst>
          </p:cNvPr>
          <p:cNvSpPr txBox="1"/>
          <p:nvPr/>
        </p:nvSpPr>
        <p:spPr>
          <a:xfrm>
            <a:off x="9117412" y="3785689"/>
            <a:ext cx="1996924" cy="3416320"/>
          </a:xfrm>
          <a:prstGeom prst="rect">
            <a:avLst/>
          </a:prstGeom>
          <a:noFill/>
        </p:spPr>
        <p:txBody>
          <a:bodyPr wrap="square" rtlCol="0">
            <a:spAutoFit/>
          </a:bodyPr>
          <a:lstStyle/>
          <a:p>
            <a:r>
              <a:rPr lang="en-GB" dirty="0"/>
              <a:t>Keywords</a:t>
            </a:r>
          </a:p>
          <a:p>
            <a:r>
              <a:rPr lang="en-GB" dirty="0"/>
              <a:t>Overlapping</a:t>
            </a:r>
          </a:p>
          <a:p>
            <a:r>
              <a:rPr lang="en-GB" dirty="0"/>
              <a:t>Mirrored</a:t>
            </a:r>
          </a:p>
          <a:p>
            <a:r>
              <a:rPr lang="en-GB" dirty="0"/>
              <a:t>Ornate</a:t>
            </a:r>
          </a:p>
          <a:p>
            <a:r>
              <a:rPr lang="en-GB" dirty="0"/>
              <a:t>Decorative</a:t>
            </a:r>
          </a:p>
          <a:p>
            <a:r>
              <a:rPr lang="en-GB" dirty="0"/>
              <a:t>Bold</a:t>
            </a:r>
          </a:p>
          <a:p>
            <a:r>
              <a:rPr lang="en-GB" dirty="0"/>
              <a:t>Symmetrical</a:t>
            </a:r>
          </a:p>
          <a:p>
            <a:r>
              <a:rPr lang="en-GB" dirty="0"/>
              <a:t>Arrangement</a:t>
            </a:r>
          </a:p>
          <a:p>
            <a:r>
              <a:rPr lang="en-GB" dirty="0"/>
              <a:t>Geometric</a:t>
            </a:r>
          </a:p>
          <a:p>
            <a:r>
              <a:rPr lang="en-GB" dirty="0"/>
              <a:t>Abstract</a:t>
            </a:r>
          </a:p>
          <a:p>
            <a:endParaRPr lang="en-GB" dirty="0"/>
          </a:p>
          <a:p>
            <a:endParaRPr lang="en-GB" dirty="0"/>
          </a:p>
        </p:txBody>
      </p:sp>
    </p:spTree>
    <p:extLst>
      <p:ext uri="{BB962C8B-B14F-4D97-AF65-F5344CB8AC3E}">
        <p14:creationId xmlns:p14="http://schemas.microsoft.com/office/powerpoint/2010/main" val="2564327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2E5AC4-988A-41C1-937E-F76511AD13F9}"/>
              </a:ext>
            </a:extLst>
          </p:cNvPr>
          <p:cNvSpPr txBox="1"/>
          <p:nvPr/>
        </p:nvSpPr>
        <p:spPr>
          <a:xfrm>
            <a:off x="232720" y="278714"/>
            <a:ext cx="3548866" cy="2308324"/>
          </a:xfrm>
          <a:prstGeom prst="rect">
            <a:avLst/>
          </a:prstGeom>
          <a:noFill/>
        </p:spPr>
        <p:txBody>
          <a:bodyPr wrap="square" rtlCol="0">
            <a:spAutoFit/>
          </a:bodyPr>
          <a:lstStyle/>
          <a:p>
            <a:r>
              <a:rPr lang="en-GB" dirty="0"/>
              <a:t>Key vocabulary</a:t>
            </a:r>
          </a:p>
          <a:p>
            <a:endParaRPr lang="en-GB" dirty="0"/>
          </a:p>
          <a:p>
            <a:r>
              <a:rPr lang="en-GB" b="1" dirty="0">
                <a:solidFill>
                  <a:srgbClr val="FF0000"/>
                </a:solidFill>
              </a:rPr>
              <a:t>Thumbnail sketches </a:t>
            </a:r>
            <a:r>
              <a:rPr lang="en-GB" dirty="0"/>
              <a:t>- </a:t>
            </a:r>
            <a:r>
              <a:rPr lang="en-GB" dirty="0">
                <a:solidFill>
                  <a:srgbClr val="001D35"/>
                </a:solidFill>
                <a:latin typeface="Google Sans"/>
              </a:rPr>
              <a:t>A thumbnail sketch is </a:t>
            </a:r>
            <a:r>
              <a:rPr lang="en-GB" dirty="0"/>
              <a:t>a small, quick, and rough preliminary drawing used to explore composition and ideas before creating a larger, more detailed artwork</a:t>
            </a:r>
          </a:p>
        </p:txBody>
      </p:sp>
      <p:pic>
        <p:nvPicPr>
          <p:cNvPr id="4" name="Picture 3">
            <a:extLst>
              <a:ext uri="{FF2B5EF4-FFF2-40B4-BE49-F238E27FC236}">
                <a16:creationId xmlns:a16="http://schemas.microsoft.com/office/drawing/2014/main" id="{B457A598-D875-44B4-BE65-D008799930AA}"/>
              </a:ext>
            </a:extLst>
          </p:cNvPr>
          <p:cNvPicPr>
            <a:picLocks noChangeAspect="1"/>
          </p:cNvPicPr>
          <p:nvPr/>
        </p:nvPicPr>
        <p:blipFill>
          <a:blip r:embed="rId2"/>
          <a:stretch>
            <a:fillRect/>
          </a:stretch>
        </p:blipFill>
        <p:spPr>
          <a:xfrm>
            <a:off x="388103" y="2625918"/>
            <a:ext cx="2785599" cy="3300935"/>
          </a:xfrm>
          <a:prstGeom prst="rect">
            <a:avLst/>
          </a:prstGeom>
        </p:spPr>
      </p:pic>
    </p:spTree>
    <p:extLst>
      <p:ext uri="{BB962C8B-B14F-4D97-AF65-F5344CB8AC3E}">
        <p14:creationId xmlns:p14="http://schemas.microsoft.com/office/powerpoint/2010/main" val="2764400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https://ukc-powerpoint.officeapps.live.com/pods/GetClipboardImage.ashx?Id=80c7b74e-18bc-44fb-b6cb-2c2981932436&amp;DC=GUK2&amp;pkey=5d81af50-064f-4e67-b824-c7220c3f2192&amp;wdwaccluster=GUK2">
            <a:extLst>
              <a:ext uri="{FF2B5EF4-FFF2-40B4-BE49-F238E27FC236}">
                <a16:creationId xmlns:a16="http://schemas.microsoft.com/office/drawing/2014/main" id="{683F2BEF-7AFC-4324-9058-92034AF1407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BB93066B-3B2A-4663-BDB3-72646F9B07FF}"/>
              </a:ext>
            </a:extLst>
          </p:cNvPr>
          <p:cNvSpPr txBox="1"/>
          <p:nvPr/>
        </p:nvSpPr>
        <p:spPr>
          <a:xfrm>
            <a:off x="1050324" y="716692"/>
            <a:ext cx="9110123" cy="1477328"/>
          </a:xfrm>
          <a:prstGeom prst="rect">
            <a:avLst/>
          </a:prstGeom>
          <a:noFill/>
        </p:spPr>
        <p:txBody>
          <a:bodyPr wrap="none" rtlCol="0">
            <a:spAutoFit/>
          </a:bodyPr>
          <a:lstStyle/>
          <a:p>
            <a:r>
              <a:rPr lang="en-GB" dirty="0"/>
              <a:t>During this term you have been working on your extended project with a title of your choice.</a:t>
            </a:r>
          </a:p>
          <a:p>
            <a:r>
              <a:rPr lang="en-GB" dirty="0"/>
              <a:t>Your </a:t>
            </a:r>
            <a:r>
              <a:rPr lang="en-GB" dirty="0" err="1"/>
              <a:t>powerpoint</a:t>
            </a:r>
            <a:r>
              <a:rPr lang="en-GB" dirty="0"/>
              <a:t> should now be complete.</a:t>
            </a:r>
          </a:p>
          <a:p>
            <a:endParaRPr lang="en-GB" dirty="0"/>
          </a:p>
          <a:p>
            <a:r>
              <a:rPr lang="en-GB" dirty="0"/>
              <a:t>If you have not finished this it must be completed before your return to school in September.</a:t>
            </a:r>
          </a:p>
          <a:p>
            <a:r>
              <a:rPr lang="en-GB" dirty="0"/>
              <a:t>On the 3 next slides please find a check list for you to use to make sure every task is completed </a:t>
            </a:r>
          </a:p>
        </p:txBody>
      </p:sp>
      <p:sp>
        <p:nvSpPr>
          <p:cNvPr id="9" name="TextBox 8">
            <a:extLst>
              <a:ext uri="{FF2B5EF4-FFF2-40B4-BE49-F238E27FC236}">
                <a16:creationId xmlns:a16="http://schemas.microsoft.com/office/drawing/2014/main" id="{12E0612D-259D-404C-BE1B-EBF85E6B142F}"/>
              </a:ext>
            </a:extLst>
          </p:cNvPr>
          <p:cNvSpPr txBox="1"/>
          <p:nvPr/>
        </p:nvSpPr>
        <p:spPr>
          <a:xfrm>
            <a:off x="1112108" y="2866768"/>
            <a:ext cx="5797741" cy="1200329"/>
          </a:xfrm>
          <a:prstGeom prst="rect">
            <a:avLst/>
          </a:prstGeom>
          <a:noFill/>
        </p:spPr>
        <p:txBody>
          <a:bodyPr wrap="none" rtlCol="0">
            <a:spAutoFit/>
          </a:bodyPr>
          <a:lstStyle/>
          <a:p>
            <a:r>
              <a:rPr lang="en-GB" dirty="0"/>
              <a:t>Links you will find helpful</a:t>
            </a:r>
          </a:p>
          <a:p>
            <a:r>
              <a:rPr lang="en-GB" dirty="0">
                <a:hlinkClick r:id="rId2"/>
              </a:rPr>
              <a:t>https://www.bbc.co.uk/bitesize/guides/zgtngdm/revision/1</a:t>
            </a:r>
            <a:endParaRPr lang="en-GB" dirty="0"/>
          </a:p>
          <a:p>
            <a:r>
              <a:rPr lang="en-GB" dirty="0">
                <a:hlinkClick r:id="rId3"/>
              </a:rPr>
              <a:t>https://www.bbc.co.uk/bitesize/guides/zc7mng8/revision/1</a:t>
            </a:r>
            <a:endParaRPr lang="en-GB" dirty="0"/>
          </a:p>
          <a:p>
            <a:endParaRPr lang="en-GB" dirty="0"/>
          </a:p>
        </p:txBody>
      </p:sp>
    </p:spTree>
    <p:extLst>
      <p:ext uri="{BB962C8B-B14F-4D97-AF65-F5344CB8AC3E}">
        <p14:creationId xmlns:p14="http://schemas.microsoft.com/office/powerpoint/2010/main" val="120795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509255-F48C-4827-9196-760CFF2D0ACC}"/>
              </a:ext>
            </a:extLst>
          </p:cNvPr>
          <p:cNvPicPr>
            <a:picLocks noChangeAspect="1"/>
          </p:cNvPicPr>
          <p:nvPr/>
        </p:nvPicPr>
        <p:blipFill rotWithShape="1">
          <a:blip r:embed="rId2"/>
          <a:srcRect l="28277" t="40811" r="29830" b="19099"/>
          <a:stretch/>
        </p:blipFill>
        <p:spPr>
          <a:xfrm>
            <a:off x="1173891" y="457200"/>
            <a:ext cx="10410099" cy="5603672"/>
          </a:xfrm>
          <a:prstGeom prst="rect">
            <a:avLst/>
          </a:prstGeom>
        </p:spPr>
      </p:pic>
    </p:spTree>
    <p:extLst>
      <p:ext uri="{BB962C8B-B14F-4D97-AF65-F5344CB8AC3E}">
        <p14:creationId xmlns:p14="http://schemas.microsoft.com/office/powerpoint/2010/main" val="192522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10ABD2-FE70-4A5C-A0E9-F19969D1AC3C}"/>
              </a:ext>
            </a:extLst>
          </p:cNvPr>
          <p:cNvPicPr>
            <a:picLocks noChangeAspect="1"/>
          </p:cNvPicPr>
          <p:nvPr/>
        </p:nvPicPr>
        <p:blipFill rotWithShape="1">
          <a:blip r:embed="rId2"/>
          <a:srcRect l="27872" t="47911" r="30169" b="23963"/>
          <a:stretch/>
        </p:blipFill>
        <p:spPr>
          <a:xfrm>
            <a:off x="593124" y="455942"/>
            <a:ext cx="10523007" cy="3967777"/>
          </a:xfrm>
          <a:prstGeom prst="rect">
            <a:avLst/>
          </a:prstGeom>
        </p:spPr>
      </p:pic>
    </p:spTree>
    <p:extLst>
      <p:ext uri="{BB962C8B-B14F-4D97-AF65-F5344CB8AC3E}">
        <p14:creationId xmlns:p14="http://schemas.microsoft.com/office/powerpoint/2010/main" val="3735895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5EB83E-7E7E-435A-B726-1FBA2306E7F8}"/>
              </a:ext>
            </a:extLst>
          </p:cNvPr>
          <p:cNvPicPr>
            <a:picLocks noChangeAspect="1"/>
          </p:cNvPicPr>
          <p:nvPr/>
        </p:nvPicPr>
        <p:blipFill rotWithShape="1">
          <a:blip r:embed="rId2"/>
          <a:srcRect l="28074" t="47207" r="30212" b="22703"/>
          <a:stretch/>
        </p:blipFill>
        <p:spPr>
          <a:xfrm>
            <a:off x="212615" y="1020505"/>
            <a:ext cx="11584937" cy="4700673"/>
          </a:xfrm>
          <a:prstGeom prst="rect">
            <a:avLst/>
          </a:prstGeom>
        </p:spPr>
      </p:pic>
    </p:spTree>
    <p:extLst>
      <p:ext uri="{BB962C8B-B14F-4D97-AF65-F5344CB8AC3E}">
        <p14:creationId xmlns:p14="http://schemas.microsoft.com/office/powerpoint/2010/main" val="810245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2C78-8944-4EAC-B959-D85DAB39B391}"/>
              </a:ext>
            </a:extLst>
          </p:cNvPr>
          <p:cNvSpPr>
            <a:spLocks noGrp="1"/>
          </p:cNvSpPr>
          <p:nvPr>
            <p:ph type="title"/>
          </p:nvPr>
        </p:nvSpPr>
        <p:spPr/>
        <p:txBody>
          <a:bodyPr/>
          <a:lstStyle/>
          <a:p>
            <a:r>
              <a:rPr lang="en-GB" dirty="0"/>
              <a:t>Work for week commencing 14/ 7/24</a:t>
            </a:r>
          </a:p>
        </p:txBody>
      </p:sp>
      <p:sp>
        <p:nvSpPr>
          <p:cNvPr id="3" name="Content Placeholder 2">
            <a:extLst>
              <a:ext uri="{FF2B5EF4-FFF2-40B4-BE49-F238E27FC236}">
                <a16:creationId xmlns:a16="http://schemas.microsoft.com/office/drawing/2014/main" id="{F96A2164-ED48-464A-983C-D337DE77D883}"/>
              </a:ext>
            </a:extLst>
          </p:cNvPr>
          <p:cNvSpPr>
            <a:spLocks noGrp="1"/>
          </p:cNvSpPr>
          <p:nvPr>
            <p:ph idx="1"/>
          </p:nvPr>
        </p:nvSpPr>
        <p:spPr/>
        <p:txBody>
          <a:bodyPr>
            <a:normAutofit fontScale="92500"/>
          </a:bodyPr>
          <a:lstStyle/>
          <a:p>
            <a:pPr marL="0" indent="0">
              <a:buNone/>
            </a:pPr>
            <a:r>
              <a:rPr lang="en-GB" dirty="0"/>
              <a:t>Lesson 1</a:t>
            </a:r>
          </a:p>
          <a:p>
            <a:pPr marL="514350" indent="-514350">
              <a:buFont typeface="+mj-lt"/>
              <a:buAutoNum type="arabicPeriod"/>
            </a:pPr>
            <a:r>
              <a:rPr lang="en-GB" dirty="0"/>
              <a:t>Initial ideas and Rational power point slide for ideas on how you will develop an outcome based on your second artist (this is the same as you did in lessons for artist 1. See the next slide for everything which needs to be included in this slide)</a:t>
            </a:r>
          </a:p>
          <a:p>
            <a:pPr marL="514350" indent="-514350">
              <a:buFont typeface="+mj-lt"/>
              <a:buAutoNum type="arabicPeriod"/>
            </a:pPr>
            <a:r>
              <a:rPr lang="en-GB" dirty="0"/>
              <a:t>10 thumbnail drawings/ </a:t>
            </a:r>
            <a:r>
              <a:rPr lang="en-GB" dirty="0" err="1"/>
              <a:t>parti</a:t>
            </a:r>
            <a:r>
              <a:rPr lang="en-GB" dirty="0"/>
              <a:t> drawings of you initial ideas</a:t>
            </a:r>
          </a:p>
          <a:p>
            <a:pPr marL="514350" indent="-514350">
              <a:buFont typeface="+mj-lt"/>
              <a:buAutoNum type="arabicPeriod"/>
            </a:pPr>
            <a:r>
              <a:rPr lang="en-GB" dirty="0"/>
              <a:t>Choose your favourite 3 and do a development drawing for each one</a:t>
            </a:r>
          </a:p>
          <a:p>
            <a:pPr marL="514350" indent="-514350">
              <a:buFont typeface="+mj-lt"/>
              <a:buAutoNum type="arabicPeriod"/>
            </a:pPr>
            <a:r>
              <a:rPr lang="en-GB" dirty="0"/>
              <a:t>Using the ideas you have come up with complete an A4 sized drawing of your final idea with annotations. ( see slide 8 for a good example of how this should be done and slide 9 for what you need to include )</a:t>
            </a:r>
          </a:p>
        </p:txBody>
      </p:sp>
    </p:spTree>
    <p:extLst>
      <p:ext uri="{BB962C8B-B14F-4D97-AF65-F5344CB8AC3E}">
        <p14:creationId xmlns:p14="http://schemas.microsoft.com/office/powerpoint/2010/main" val="136884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3F6AC7F3-E718-4EA7-9C18-27A83607BCCA}"/>
              </a:ext>
            </a:extLst>
          </p:cNvPr>
          <p:cNvSpPr/>
          <p:nvPr/>
        </p:nvSpPr>
        <p:spPr>
          <a:xfrm>
            <a:off x="4998129" y="2687714"/>
            <a:ext cx="1899822" cy="1216241"/>
          </a:xfrm>
          <a:prstGeom prst="ellipse">
            <a:avLst/>
          </a:prstGeom>
          <a:solidFill>
            <a:schemeClr val="accent1">
              <a:lumMod val="20000"/>
              <a:lumOff val="80000"/>
            </a:schemeClr>
          </a:solidFill>
          <a:ln>
            <a:solidFill>
              <a:schemeClr val="accent1">
                <a:lumMod val="40000"/>
                <a:lumOff val="60000"/>
              </a:schemeClr>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0000"/>
                    <a:lumOff val="40000"/>
                  </a:schemeClr>
                </a:solidFill>
              </a:rPr>
              <a:t>Initial Ideas</a:t>
            </a:r>
          </a:p>
        </p:txBody>
      </p:sp>
      <p:cxnSp>
        <p:nvCxnSpPr>
          <p:cNvPr id="12" name="Straight Arrow Connector 11">
            <a:extLst>
              <a:ext uri="{FF2B5EF4-FFF2-40B4-BE49-F238E27FC236}">
                <a16:creationId xmlns:a16="http://schemas.microsoft.com/office/drawing/2014/main" id="{F673CF74-7D63-41C5-972F-0BFC22804E3D}"/>
              </a:ext>
            </a:extLst>
          </p:cNvPr>
          <p:cNvCxnSpPr>
            <a:cxnSpLocks/>
          </p:cNvCxnSpPr>
          <p:nvPr/>
        </p:nvCxnSpPr>
        <p:spPr>
          <a:xfrm flipV="1">
            <a:off x="5947564" y="2313601"/>
            <a:ext cx="0" cy="299968"/>
          </a:xfrm>
          <a:prstGeom prst="straightConnector1">
            <a:avLst/>
          </a:prstGeom>
          <a:ln>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Flowchart: Terminator 12">
            <a:extLst>
              <a:ext uri="{FF2B5EF4-FFF2-40B4-BE49-F238E27FC236}">
                <a16:creationId xmlns:a16="http://schemas.microsoft.com/office/drawing/2014/main" id="{54A6CAEB-29CB-46DD-BD28-CB447BD5B1A0}"/>
              </a:ext>
            </a:extLst>
          </p:cNvPr>
          <p:cNvSpPr/>
          <p:nvPr/>
        </p:nvSpPr>
        <p:spPr>
          <a:xfrm>
            <a:off x="5294071" y="1826757"/>
            <a:ext cx="1394449" cy="486844"/>
          </a:xfrm>
          <a:prstGeom prst="flowChartTerminator">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2">
                  <a:lumMod val="50000"/>
                  <a:lumOff val="50000"/>
                </a:schemeClr>
              </a:solidFill>
            </a:endParaRPr>
          </a:p>
        </p:txBody>
      </p:sp>
      <p:sp>
        <p:nvSpPr>
          <p:cNvPr id="20" name="Rectangle: Rounded Corners 19">
            <a:extLst>
              <a:ext uri="{FF2B5EF4-FFF2-40B4-BE49-F238E27FC236}">
                <a16:creationId xmlns:a16="http://schemas.microsoft.com/office/drawing/2014/main" id="{B5DE47DF-0AFB-41FA-B1D3-9923151C620D}"/>
              </a:ext>
            </a:extLst>
          </p:cNvPr>
          <p:cNvSpPr/>
          <p:nvPr/>
        </p:nvSpPr>
        <p:spPr>
          <a:xfrm>
            <a:off x="2698871" y="5358190"/>
            <a:ext cx="5933852" cy="1368870"/>
          </a:xfrm>
          <a:prstGeom prst="roundRect">
            <a:avLst/>
          </a:prstGeom>
          <a:solidFill>
            <a:schemeClr val="accent1">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2">
                  <a:lumMod val="50000"/>
                  <a:lumOff val="50000"/>
                </a:schemeClr>
              </a:solidFill>
            </a:endParaRPr>
          </a:p>
        </p:txBody>
      </p:sp>
      <p:sp>
        <p:nvSpPr>
          <p:cNvPr id="22" name="Rectangle: Rounded Corners 21">
            <a:extLst>
              <a:ext uri="{FF2B5EF4-FFF2-40B4-BE49-F238E27FC236}">
                <a16:creationId xmlns:a16="http://schemas.microsoft.com/office/drawing/2014/main" id="{CF1DA048-7F7A-43D2-A646-95B423C237BB}"/>
              </a:ext>
            </a:extLst>
          </p:cNvPr>
          <p:cNvSpPr/>
          <p:nvPr/>
        </p:nvSpPr>
        <p:spPr>
          <a:xfrm>
            <a:off x="3581931" y="178937"/>
            <a:ext cx="4100955" cy="1538201"/>
          </a:xfrm>
          <a:prstGeom prst="roundRect">
            <a:avLst/>
          </a:prstGeom>
          <a:solidFill>
            <a:schemeClr val="accent1">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2">
                    <a:lumMod val="50000"/>
                    <a:lumOff val="50000"/>
                  </a:schemeClr>
                </a:solidFill>
              </a:rPr>
              <a:t>I</a:t>
            </a:r>
          </a:p>
        </p:txBody>
      </p:sp>
      <p:sp>
        <p:nvSpPr>
          <p:cNvPr id="24" name="Rectangle: Rounded Corners 23">
            <a:extLst>
              <a:ext uri="{FF2B5EF4-FFF2-40B4-BE49-F238E27FC236}">
                <a16:creationId xmlns:a16="http://schemas.microsoft.com/office/drawing/2014/main" id="{F1D59215-28F9-4676-9435-CC4DC5CE486E}"/>
              </a:ext>
            </a:extLst>
          </p:cNvPr>
          <p:cNvSpPr/>
          <p:nvPr/>
        </p:nvSpPr>
        <p:spPr>
          <a:xfrm>
            <a:off x="8032640" y="171098"/>
            <a:ext cx="3080489" cy="927160"/>
          </a:xfrm>
          <a:prstGeom prst="roundRect">
            <a:avLst/>
          </a:prstGeom>
          <a:solidFill>
            <a:schemeClr val="accent1">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sp>
        <p:nvSpPr>
          <p:cNvPr id="28" name="Rectangle: Rounded Corners 27">
            <a:extLst>
              <a:ext uri="{FF2B5EF4-FFF2-40B4-BE49-F238E27FC236}">
                <a16:creationId xmlns:a16="http://schemas.microsoft.com/office/drawing/2014/main" id="{CC0BA0F8-4EAC-449F-967E-E38A254D70A0}"/>
              </a:ext>
            </a:extLst>
          </p:cNvPr>
          <p:cNvSpPr/>
          <p:nvPr/>
        </p:nvSpPr>
        <p:spPr>
          <a:xfrm>
            <a:off x="9309429" y="1431907"/>
            <a:ext cx="1886060" cy="2112274"/>
          </a:xfrm>
          <a:prstGeom prst="roundRect">
            <a:avLst/>
          </a:prstGeom>
          <a:solidFill>
            <a:schemeClr val="accent1">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2">
                  <a:lumMod val="50000"/>
                  <a:lumOff val="50000"/>
                </a:schemeClr>
              </a:solidFill>
            </a:endParaRPr>
          </a:p>
        </p:txBody>
      </p:sp>
      <p:pic>
        <p:nvPicPr>
          <p:cNvPr id="29" name="Picture 28">
            <a:extLst>
              <a:ext uri="{FF2B5EF4-FFF2-40B4-BE49-F238E27FC236}">
                <a16:creationId xmlns:a16="http://schemas.microsoft.com/office/drawing/2014/main" id="{9B1FC1D6-D35B-4184-BC57-582BE20005A7}"/>
              </a:ext>
            </a:extLst>
          </p:cNvPr>
          <p:cNvPicPr>
            <a:picLocks noChangeAspect="1"/>
          </p:cNvPicPr>
          <p:nvPr/>
        </p:nvPicPr>
        <p:blipFill>
          <a:blip r:embed="rId2"/>
          <a:stretch>
            <a:fillRect/>
          </a:stretch>
        </p:blipFill>
        <p:spPr>
          <a:xfrm rot="3236791" flipH="1">
            <a:off x="7122573" y="2107720"/>
            <a:ext cx="148677" cy="855601"/>
          </a:xfrm>
          <a:prstGeom prst="rect">
            <a:avLst/>
          </a:prstGeom>
        </p:spPr>
      </p:pic>
      <p:sp>
        <p:nvSpPr>
          <p:cNvPr id="30" name="Flowchart: Terminator 29">
            <a:extLst>
              <a:ext uri="{FF2B5EF4-FFF2-40B4-BE49-F238E27FC236}">
                <a16:creationId xmlns:a16="http://schemas.microsoft.com/office/drawing/2014/main" id="{88E0E984-563E-45DE-ADAC-F88CA602080B}"/>
              </a:ext>
            </a:extLst>
          </p:cNvPr>
          <p:cNvSpPr/>
          <p:nvPr/>
        </p:nvSpPr>
        <p:spPr>
          <a:xfrm>
            <a:off x="7622177" y="1789818"/>
            <a:ext cx="1115322" cy="523783"/>
          </a:xfrm>
          <a:prstGeom prst="flowChartTerminator">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accent1">
                  <a:lumMod val="60000"/>
                  <a:lumOff val="40000"/>
                </a:schemeClr>
              </a:solidFill>
            </a:endParaRPr>
          </a:p>
        </p:txBody>
      </p:sp>
      <p:sp>
        <p:nvSpPr>
          <p:cNvPr id="31" name="Flowchart: Terminator 30">
            <a:extLst>
              <a:ext uri="{FF2B5EF4-FFF2-40B4-BE49-F238E27FC236}">
                <a16:creationId xmlns:a16="http://schemas.microsoft.com/office/drawing/2014/main" id="{8A46FCEA-85E4-419C-84F6-845368A71FAC}"/>
              </a:ext>
            </a:extLst>
          </p:cNvPr>
          <p:cNvSpPr/>
          <p:nvPr/>
        </p:nvSpPr>
        <p:spPr>
          <a:xfrm>
            <a:off x="7674746" y="2879688"/>
            <a:ext cx="1109709" cy="523782"/>
          </a:xfrm>
          <a:prstGeom prst="flowChartTerminator">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lumMod val="10000"/>
                  </a:schemeClr>
                </a:solidFill>
              </a:rPr>
              <a:t>Colour Scheme</a:t>
            </a:r>
          </a:p>
        </p:txBody>
      </p:sp>
      <p:pic>
        <p:nvPicPr>
          <p:cNvPr id="32" name="Picture 31">
            <a:extLst>
              <a:ext uri="{FF2B5EF4-FFF2-40B4-BE49-F238E27FC236}">
                <a16:creationId xmlns:a16="http://schemas.microsoft.com/office/drawing/2014/main" id="{1092368A-C6FA-49B2-B39C-1D6346B88DC0}"/>
              </a:ext>
            </a:extLst>
          </p:cNvPr>
          <p:cNvPicPr>
            <a:picLocks noChangeAspect="1"/>
          </p:cNvPicPr>
          <p:nvPr/>
        </p:nvPicPr>
        <p:blipFill>
          <a:blip r:embed="rId2"/>
          <a:stretch>
            <a:fillRect/>
          </a:stretch>
        </p:blipFill>
        <p:spPr>
          <a:xfrm rot="5400000" flipH="1">
            <a:off x="7254663" y="2820445"/>
            <a:ext cx="140068" cy="635386"/>
          </a:xfrm>
          <a:prstGeom prst="rect">
            <a:avLst/>
          </a:prstGeom>
        </p:spPr>
      </p:pic>
      <p:pic>
        <p:nvPicPr>
          <p:cNvPr id="34" name="Picture 33">
            <a:extLst>
              <a:ext uri="{FF2B5EF4-FFF2-40B4-BE49-F238E27FC236}">
                <a16:creationId xmlns:a16="http://schemas.microsoft.com/office/drawing/2014/main" id="{95A6586C-7752-4017-86E6-DBA3420DB796}"/>
              </a:ext>
            </a:extLst>
          </p:cNvPr>
          <p:cNvPicPr>
            <a:picLocks noChangeAspect="1"/>
          </p:cNvPicPr>
          <p:nvPr/>
        </p:nvPicPr>
        <p:blipFill>
          <a:blip r:embed="rId2"/>
          <a:stretch>
            <a:fillRect/>
          </a:stretch>
        </p:blipFill>
        <p:spPr>
          <a:xfrm rot="10800000">
            <a:off x="5905580" y="3915251"/>
            <a:ext cx="151765" cy="500263"/>
          </a:xfrm>
          <a:prstGeom prst="rect">
            <a:avLst/>
          </a:prstGeom>
        </p:spPr>
      </p:pic>
      <p:pic>
        <p:nvPicPr>
          <p:cNvPr id="36" name="Picture 35">
            <a:extLst>
              <a:ext uri="{FF2B5EF4-FFF2-40B4-BE49-F238E27FC236}">
                <a16:creationId xmlns:a16="http://schemas.microsoft.com/office/drawing/2014/main" id="{48EF7422-7CC4-4AAB-B9E5-79071AF11C07}"/>
              </a:ext>
            </a:extLst>
          </p:cNvPr>
          <p:cNvPicPr>
            <a:picLocks noChangeAspect="1"/>
          </p:cNvPicPr>
          <p:nvPr/>
        </p:nvPicPr>
        <p:blipFill>
          <a:blip r:embed="rId3"/>
          <a:stretch>
            <a:fillRect/>
          </a:stretch>
        </p:blipFill>
        <p:spPr>
          <a:xfrm rot="1806045">
            <a:off x="8892803" y="2979852"/>
            <a:ext cx="472489" cy="377985"/>
          </a:xfrm>
          <a:prstGeom prst="rect">
            <a:avLst/>
          </a:prstGeom>
        </p:spPr>
      </p:pic>
      <p:sp>
        <p:nvSpPr>
          <p:cNvPr id="37" name="Rectangle: Rounded Corners 36">
            <a:extLst>
              <a:ext uri="{FF2B5EF4-FFF2-40B4-BE49-F238E27FC236}">
                <a16:creationId xmlns:a16="http://schemas.microsoft.com/office/drawing/2014/main" id="{4195A447-77B3-4343-A455-E4D69A90D1DA}"/>
              </a:ext>
            </a:extLst>
          </p:cNvPr>
          <p:cNvSpPr/>
          <p:nvPr/>
        </p:nvSpPr>
        <p:spPr>
          <a:xfrm>
            <a:off x="578558" y="508643"/>
            <a:ext cx="2040701" cy="5326557"/>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2">
                  <a:lumMod val="50000"/>
                  <a:lumOff val="50000"/>
                </a:schemeClr>
              </a:solidFill>
            </a:endParaRPr>
          </a:p>
        </p:txBody>
      </p:sp>
      <p:pic>
        <p:nvPicPr>
          <p:cNvPr id="43" name="Picture 42">
            <a:extLst>
              <a:ext uri="{FF2B5EF4-FFF2-40B4-BE49-F238E27FC236}">
                <a16:creationId xmlns:a16="http://schemas.microsoft.com/office/drawing/2014/main" id="{573DF3A2-268B-4E4A-9C51-4137689242D9}"/>
              </a:ext>
            </a:extLst>
          </p:cNvPr>
          <p:cNvPicPr>
            <a:picLocks noChangeAspect="1"/>
          </p:cNvPicPr>
          <p:nvPr/>
        </p:nvPicPr>
        <p:blipFill>
          <a:blip r:embed="rId2"/>
          <a:stretch>
            <a:fillRect/>
          </a:stretch>
        </p:blipFill>
        <p:spPr>
          <a:xfrm rot="17271747">
            <a:off x="4573730" y="2778962"/>
            <a:ext cx="236493" cy="499459"/>
          </a:xfrm>
          <a:prstGeom prst="rect">
            <a:avLst/>
          </a:prstGeom>
        </p:spPr>
      </p:pic>
      <p:pic>
        <p:nvPicPr>
          <p:cNvPr id="4" name="Picture 3">
            <a:extLst>
              <a:ext uri="{FF2B5EF4-FFF2-40B4-BE49-F238E27FC236}">
                <a16:creationId xmlns:a16="http://schemas.microsoft.com/office/drawing/2014/main" id="{D8B7C9F4-8AD3-34D7-7D15-C13281E4C2A3}"/>
              </a:ext>
            </a:extLst>
          </p:cNvPr>
          <p:cNvPicPr>
            <a:picLocks noChangeAspect="1"/>
          </p:cNvPicPr>
          <p:nvPr/>
        </p:nvPicPr>
        <p:blipFill>
          <a:blip r:embed="rId4"/>
          <a:stretch>
            <a:fillRect/>
          </a:stretch>
        </p:blipFill>
        <p:spPr>
          <a:xfrm>
            <a:off x="4998129" y="4344191"/>
            <a:ext cx="2009375" cy="893357"/>
          </a:xfrm>
          <a:prstGeom prst="rect">
            <a:avLst/>
          </a:prstGeom>
        </p:spPr>
      </p:pic>
      <p:sp>
        <p:nvSpPr>
          <p:cNvPr id="5" name="Flowchart: Terminator 4">
            <a:extLst>
              <a:ext uri="{FF2B5EF4-FFF2-40B4-BE49-F238E27FC236}">
                <a16:creationId xmlns:a16="http://schemas.microsoft.com/office/drawing/2014/main" id="{03527D5A-79AC-F473-B0F2-98C1D68F1A9F}"/>
              </a:ext>
            </a:extLst>
          </p:cNvPr>
          <p:cNvSpPr/>
          <p:nvPr/>
        </p:nvSpPr>
        <p:spPr>
          <a:xfrm>
            <a:off x="2623722" y="2483698"/>
            <a:ext cx="1899823" cy="806316"/>
          </a:xfrm>
          <a:prstGeom prst="flowChartTerminator">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2">
                  <a:lumMod val="50000"/>
                  <a:lumOff val="50000"/>
                </a:schemeClr>
              </a:solidFill>
            </a:endParaRPr>
          </a:p>
        </p:txBody>
      </p:sp>
      <p:sp>
        <p:nvSpPr>
          <p:cNvPr id="6" name="TextBox 5">
            <a:extLst>
              <a:ext uri="{FF2B5EF4-FFF2-40B4-BE49-F238E27FC236}">
                <a16:creationId xmlns:a16="http://schemas.microsoft.com/office/drawing/2014/main" id="{CFFCB084-0E81-F68C-D2CD-743D8A8CD91C}"/>
              </a:ext>
            </a:extLst>
          </p:cNvPr>
          <p:cNvSpPr txBox="1"/>
          <p:nvPr/>
        </p:nvSpPr>
        <p:spPr>
          <a:xfrm>
            <a:off x="2603129" y="2576489"/>
            <a:ext cx="2069773" cy="646331"/>
          </a:xfrm>
          <a:prstGeom prst="rect">
            <a:avLst/>
          </a:prstGeom>
          <a:noFill/>
        </p:spPr>
        <p:txBody>
          <a:bodyPr wrap="square" rtlCol="0">
            <a:spAutoFit/>
          </a:bodyPr>
          <a:lstStyle/>
          <a:p>
            <a:r>
              <a:rPr lang="en-GB" dirty="0"/>
              <a:t>Influences from the artist</a:t>
            </a:r>
          </a:p>
        </p:txBody>
      </p:sp>
      <p:sp>
        <p:nvSpPr>
          <p:cNvPr id="7" name="TextBox 6">
            <a:extLst>
              <a:ext uri="{FF2B5EF4-FFF2-40B4-BE49-F238E27FC236}">
                <a16:creationId xmlns:a16="http://schemas.microsoft.com/office/drawing/2014/main" id="{CA6C11FB-5755-81E7-62B8-2A160BBDFA96}"/>
              </a:ext>
            </a:extLst>
          </p:cNvPr>
          <p:cNvSpPr txBox="1"/>
          <p:nvPr/>
        </p:nvSpPr>
        <p:spPr>
          <a:xfrm>
            <a:off x="5416588" y="1901680"/>
            <a:ext cx="1332890" cy="369332"/>
          </a:xfrm>
          <a:prstGeom prst="rect">
            <a:avLst/>
          </a:prstGeom>
          <a:noFill/>
        </p:spPr>
        <p:txBody>
          <a:bodyPr wrap="square" rtlCol="0">
            <a:spAutoFit/>
          </a:bodyPr>
          <a:lstStyle/>
          <a:p>
            <a:r>
              <a:rPr lang="en-GB" dirty="0"/>
              <a:t>Rationale</a:t>
            </a:r>
          </a:p>
        </p:txBody>
      </p:sp>
      <p:sp>
        <p:nvSpPr>
          <p:cNvPr id="8" name="TextBox 7">
            <a:extLst>
              <a:ext uri="{FF2B5EF4-FFF2-40B4-BE49-F238E27FC236}">
                <a16:creationId xmlns:a16="http://schemas.microsoft.com/office/drawing/2014/main" id="{1E8F170D-4CB0-5EDF-A2CE-A91692A050D6}"/>
              </a:ext>
            </a:extLst>
          </p:cNvPr>
          <p:cNvSpPr txBox="1"/>
          <p:nvPr/>
        </p:nvSpPr>
        <p:spPr>
          <a:xfrm>
            <a:off x="5176901" y="4451041"/>
            <a:ext cx="1700980" cy="646331"/>
          </a:xfrm>
          <a:prstGeom prst="rect">
            <a:avLst/>
          </a:prstGeom>
          <a:noFill/>
        </p:spPr>
        <p:txBody>
          <a:bodyPr wrap="square" rtlCol="0">
            <a:spAutoFit/>
          </a:bodyPr>
          <a:lstStyle/>
          <a:p>
            <a:r>
              <a:rPr lang="en-GB" dirty="0"/>
              <a:t>Materials I will explore</a:t>
            </a:r>
          </a:p>
        </p:txBody>
      </p:sp>
      <p:sp>
        <p:nvSpPr>
          <p:cNvPr id="11" name="TextBox 10">
            <a:extLst>
              <a:ext uri="{FF2B5EF4-FFF2-40B4-BE49-F238E27FC236}">
                <a16:creationId xmlns:a16="http://schemas.microsoft.com/office/drawing/2014/main" id="{707CDFE8-A33F-CFC8-354A-4A6B68CF0A75}"/>
              </a:ext>
            </a:extLst>
          </p:cNvPr>
          <p:cNvSpPr txBox="1"/>
          <p:nvPr/>
        </p:nvSpPr>
        <p:spPr>
          <a:xfrm>
            <a:off x="7674746" y="1818968"/>
            <a:ext cx="1062753" cy="369332"/>
          </a:xfrm>
          <a:prstGeom prst="rect">
            <a:avLst/>
          </a:prstGeom>
          <a:noFill/>
        </p:spPr>
        <p:txBody>
          <a:bodyPr wrap="square" rtlCol="0">
            <a:spAutoFit/>
          </a:bodyPr>
          <a:lstStyle/>
          <a:p>
            <a:r>
              <a:rPr lang="en-GB" dirty="0"/>
              <a:t>Shapes</a:t>
            </a:r>
          </a:p>
        </p:txBody>
      </p:sp>
      <p:sp>
        <p:nvSpPr>
          <p:cNvPr id="14" name="TextBox 13">
            <a:extLst>
              <a:ext uri="{FF2B5EF4-FFF2-40B4-BE49-F238E27FC236}">
                <a16:creationId xmlns:a16="http://schemas.microsoft.com/office/drawing/2014/main" id="{C06BD928-4259-2DC7-B629-F64A2881A9F7}"/>
              </a:ext>
            </a:extLst>
          </p:cNvPr>
          <p:cNvSpPr txBox="1"/>
          <p:nvPr/>
        </p:nvSpPr>
        <p:spPr>
          <a:xfrm>
            <a:off x="3789875" y="237029"/>
            <a:ext cx="3957447" cy="1477328"/>
          </a:xfrm>
          <a:prstGeom prst="rect">
            <a:avLst/>
          </a:prstGeom>
          <a:noFill/>
        </p:spPr>
        <p:txBody>
          <a:bodyPr wrap="square" rtlCol="0">
            <a:spAutoFit/>
          </a:bodyPr>
          <a:lstStyle/>
          <a:p>
            <a:r>
              <a:rPr lang="en-GB" dirty="0"/>
              <a:t>I will be creating a………</a:t>
            </a:r>
          </a:p>
          <a:p>
            <a:r>
              <a:rPr lang="en-GB" dirty="0"/>
              <a:t>(Brief description of what you are creating, why you are doing this and vaguely what the finished item will look like)</a:t>
            </a:r>
          </a:p>
        </p:txBody>
      </p:sp>
      <p:sp>
        <p:nvSpPr>
          <p:cNvPr id="15" name="TextBox 14">
            <a:extLst>
              <a:ext uri="{FF2B5EF4-FFF2-40B4-BE49-F238E27FC236}">
                <a16:creationId xmlns:a16="http://schemas.microsoft.com/office/drawing/2014/main" id="{64C86A68-F69A-EBA9-95FD-BF1204C2D752}"/>
              </a:ext>
            </a:extLst>
          </p:cNvPr>
          <p:cNvSpPr txBox="1"/>
          <p:nvPr/>
        </p:nvSpPr>
        <p:spPr>
          <a:xfrm>
            <a:off x="583352" y="733126"/>
            <a:ext cx="2042786" cy="4801314"/>
          </a:xfrm>
          <a:prstGeom prst="rect">
            <a:avLst/>
          </a:prstGeom>
          <a:noFill/>
        </p:spPr>
        <p:txBody>
          <a:bodyPr wrap="square" rtlCol="0">
            <a:spAutoFit/>
          </a:bodyPr>
          <a:lstStyle/>
          <a:p>
            <a:r>
              <a:rPr lang="en-GB" dirty="0"/>
              <a:t>I like the way the artist has used………..</a:t>
            </a:r>
          </a:p>
          <a:p>
            <a:r>
              <a:rPr lang="en-GB" dirty="0"/>
              <a:t>(Talk about the formal elements and how the artist has placed/used them</a:t>
            </a:r>
          </a:p>
          <a:p>
            <a:r>
              <a:rPr lang="en-GB" dirty="0"/>
              <a:t>Shape</a:t>
            </a:r>
          </a:p>
          <a:p>
            <a:r>
              <a:rPr lang="en-GB" dirty="0"/>
              <a:t>Colour</a:t>
            </a:r>
          </a:p>
          <a:p>
            <a:r>
              <a:rPr lang="en-GB" dirty="0"/>
              <a:t>Pattern</a:t>
            </a:r>
          </a:p>
          <a:p>
            <a:r>
              <a:rPr lang="en-GB" dirty="0"/>
              <a:t>Space</a:t>
            </a:r>
          </a:p>
          <a:p>
            <a:r>
              <a:rPr lang="en-GB" dirty="0"/>
              <a:t>Line</a:t>
            </a:r>
          </a:p>
          <a:p>
            <a:r>
              <a:rPr lang="en-GB" dirty="0"/>
              <a:t>Texture</a:t>
            </a:r>
          </a:p>
          <a:p>
            <a:r>
              <a:rPr lang="en-GB" dirty="0"/>
              <a:t>Perspective</a:t>
            </a:r>
          </a:p>
          <a:p>
            <a:r>
              <a:rPr lang="en-GB" dirty="0"/>
              <a:t>Harmony etc</a:t>
            </a:r>
          </a:p>
          <a:p>
            <a:endParaRPr lang="en-GB" dirty="0"/>
          </a:p>
        </p:txBody>
      </p:sp>
      <p:pic>
        <p:nvPicPr>
          <p:cNvPr id="16" name="Picture 15">
            <a:extLst>
              <a:ext uri="{FF2B5EF4-FFF2-40B4-BE49-F238E27FC236}">
                <a16:creationId xmlns:a16="http://schemas.microsoft.com/office/drawing/2014/main" id="{BAF580C3-A8A1-EEB4-3550-432E0704136A}"/>
              </a:ext>
            </a:extLst>
          </p:cNvPr>
          <p:cNvPicPr>
            <a:picLocks noChangeAspect="1"/>
          </p:cNvPicPr>
          <p:nvPr/>
        </p:nvPicPr>
        <p:blipFill>
          <a:blip r:embed="rId5"/>
          <a:stretch>
            <a:fillRect/>
          </a:stretch>
        </p:blipFill>
        <p:spPr>
          <a:xfrm rot="1321586" flipV="1">
            <a:off x="6890805" y="3707699"/>
            <a:ext cx="640135" cy="156215"/>
          </a:xfrm>
          <a:prstGeom prst="rect">
            <a:avLst/>
          </a:prstGeom>
        </p:spPr>
      </p:pic>
      <p:pic>
        <p:nvPicPr>
          <p:cNvPr id="19" name="Picture 18">
            <a:extLst>
              <a:ext uri="{FF2B5EF4-FFF2-40B4-BE49-F238E27FC236}">
                <a16:creationId xmlns:a16="http://schemas.microsoft.com/office/drawing/2014/main" id="{F437C87F-0536-CE20-FC3B-565E29368EDD}"/>
              </a:ext>
            </a:extLst>
          </p:cNvPr>
          <p:cNvPicPr>
            <a:picLocks noChangeAspect="1"/>
          </p:cNvPicPr>
          <p:nvPr/>
        </p:nvPicPr>
        <p:blipFill>
          <a:blip r:embed="rId6"/>
          <a:stretch>
            <a:fillRect/>
          </a:stretch>
        </p:blipFill>
        <p:spPr>
          <a:xfrm>
            <a:off x="7544781" y="3860561"/>
            <a:ext cx="1270113" cy="561929"/>
          </a:xfrm>
          <a:prstGeom prst="rect">
            <a:avLst/>
          </a:prstGeom>
        </p:spPr>
      </p:pic>
      <p:sp>
        <p:nvSpPr>
          <p:cNvPr id="21" name="TextBox 20">
            <a:extLst>
              <a:ext uri="{FF2B5EF4-FFF2-40B4-BE49-F238E27FC236}">
                <a16:creationId xmlns:a16="http://schemas.microsoft.com/office/drawing/2014/main" id="{4DB839B5-3345-E984-6BEE-7E92D5E19473}"/>
              </a:ext>
            </a:extLst>
          </p:cNvPr>
          <p:cNvSpPr txBox="1"/>
          <p:nvPr/>
        </p:nvSpPr>
        <p:spPr>
          <a:xfrm>
            <a:off x="7747819" y="4011561"/>
            <a:ext cx="1563329" cy="369332"/>
          </a:xfrm>
          <a:prstGeom prst="rect">
            <a:avLst/>
          </a:prstGeom>
          <a:noFill/>
        </p:spPr>
        <p:txBody>
          <a:bodyPr wrap="square" rtlCol="0">
            <a:spAutoFit/>
          </a:bodyPr>
          <a:lstStyle/>
          <a:p>
            <a:r>
              <a:rPr lang="en-GB" dirty="0"/>
              <a:t>Pattern</a:t>
            </a:r>
          </a:p>
        </p:txBody>
      </p:sp>
      <p:pic>
        <p:nvPicPr>
          <p:cNvPr id="23" name="Picture 22">
            <a:extLst>
              <a:ext uri="{FF2B5EF4-FFF2-40B4-BE49-F238E27FC236}">
                <a16:creationId xmlns:a16="http://schemas.microsoft.com/office/drawing/2014/main" id="{D8C3005F-B0B4-0380-558C-8C618409046F}"/>
              </a:ext>
            </a:extLst>
          </p:cNvPr>
          <p:cNvPicPr>
            <a:picLocks noChangeAspect="1"/>
          </p:cNvPicPr>
          <p:nvPr/>
        </p:nvPicPr>
        <p:blipFill>
          <a:blip r:embed="rId7"/>
          <a:stretch>
            <a:fillRect/>
          </a:stretch>
        </p:blipFill>
        <p:spPr>
          <a:xfrm>
            <a:off x="8848964" y="3642208"/>
            <a:ext cx="2445051" cy="2980189"/>
          </a:xfrm>
          <a:prstGeom prst="rect">
            <a:avLst/>
          </a:prstGeom>
        </p:spPr>
      </p:pic>
      <p:sp>
        <p:nvSpPr>
          <p:cNvPr id="25" name="TextBox 24">
            <a:extLst>
              <a:ext uri="{FF2B5EF4-FFF2-40B4-BE49-F238E27FC236}">
                <a16:creationId xmlns:a16="http://schemas.microsoft.com/office/drawing/2014/main" id="{269ED362-32DF-D7E4-34CF-A286CEAE6AAF}"/>
              </a:ext>
            </a:extLst>
          </p:cNvPr>
          <p:cNvSpPr txBox="1"/>
          <p:nvPr/>
        </p:nvSpPr>
        <p:spPr>
          <a:xfrm>
            <a:off x="2930013" y="5604387"/>
            <a:ext cx="5604387" cy="923330"/>
          </a:xfrm>
          <a:prstGeom prst="rect">
            <a:avLst/>
          </a:prstGeom>
          <a:noFill/>
        </p:spPr>
        <p:txBody>
          <a:bodyPr wrap="square" rtlCol="0">
            <a:spAutoFit/>
          </a:bodyPr>
          <a:lstStyle/>
          <a:p>
            <a:r>
              <a:rPr lang="en-GB" dirty="0"/>
              <a:t>Explain the materials you will try and why</a:t>
            </a:r>
          </a:p>
          <a:p>
            <a:r>
              <a:rPr lang="en-GB" dirty="0" err="1"/>
              <a:t>Eg</a:t>
            </a:r>
            <a:r>
              <a:rPr lang="en-GB" dirty="0"/>
              <a:t> clay , Modroc, wire, cardboard, paper, mosaics, foamboard etc</a:t>
            </a:r>
          </a:p>
        </p:txBody>
      </p:sp>
      <p:sp>
        <p:nvSpPr>
          <p:cNvPr id="38" name="TextBox 37">
            <a:extLst>
              <a:ext uri="{FF2B5EF4-FFF2-40B4-BE49-F238E27FC236}">
                <a16:creationId xmlns:a16="http://schemas.microsoft.com/office/drawing/2014/main" id="{77958504-D5E6-6081-12D7-5A183FD90323}"/>
              </a:ext>
            </a:extLst>
          </p:cNvPr>
          <p:cNvSpPr txBox="1"/>
          <p:nvPr/>
        </p:nvSpPr>
        <p:spPr>
          <a:xfrm>
            <a:off x="8024860" y="176093"/>
            <a:ext cx="3307692" cy="923330"/>
          </a:xfrm>
          <a:prstGeom prst="rect">
            <a:avLst/>
          </a:prstGeom>
          <a:noFill/>
        </p:spPr>
        <p:txBody>
          <a:bodyPr wrap="square" rtlCol="0">
            <a:spAutoFit/>
          </a:bodyPr>
          <a:lstStyle/>
          <a:p>
            <a:r>
              <a:rPr lang="en-GB" dirty="0"/>
              <a:t>Key words</a:t>
            </a:r>
          </a:p>
          <a:p>
            <a:r>
              <a:rPr lang="en-GB" dirty="0"/>
              <a:t>Circles, Triangles, Rectangles, Spheres, Cuboids, Prisms</a:t>
            </a:r>
          </a:p>
        </p:txBody>
      </p:sp>
      <p:pic>
        <p:nvPicPr>
          <p:cNvPr id="40" name="Picture 39">
            <a:extLst>
              <a:ext uri="{FF2B5EF4-FFF2-40B4-BE49-F238E27FC236}">
                <a16:creationId xmlns:a16="http://schemas.microsoft.com/office/drawing/2014/main" id="{2CB1CDCA-F4FD-3055-9801-5EFEFBDA1EAD}"/>
              </a:ext>
            </a:extLst>
          </p:cNvPr>
          <p:cNvPicPr>
            <a:picLocks noChangeAspect="1"/>
          </p:cNvPicPr>
          <p:nvPr/>
        </p:nvPicPr>
        <p:blipFill>
          <a:blip r:embed="rId8"/>
          <a:stretch>
            <a:fillRect/>
          </a:stretch>
        </p:blipFill>
        <p:spPr>
          <a:xfrm rot="18552077">
            <a:off x="8445799" y="1229922"/>
            <a:ext cx="603556" cy="573074"/>
          </a:xfrm>
          <a:prstGeom prst="rect">
            <a:avLst/>
          </a:prstGeom>
        </p:spPr>
      </p:pic>
      <p:sp>
        <p:nvSpPr>
          <p:cNvPr id="44" name="TextBox 43">
            <a:extLst>
              <a:ext uri="{FF2B5EF4-FFF2-40B4-BE49-F238E27FC236}">
                <a16:creationId xmlns:a16="http://schemas.microsoft.com/office/drawing/2014/main" id="{D5FB5545-4AB2-DE02-577F-2AB586958975}"/>
              </a:ext>
            </a:extLst>
          </p:cNvPr>
          <p:cNvSpPr txBox="1"/>
          <p:nvPr/>
        </p:nvSpPr>
        <p:spPr>
          <a:xfrm>
            <a:off x="9565707" y="1540900"/>
            <a:ext cx="2163826" cy="2308324"/>
          </a:xfrm>
          <a:prstGeom prst="rect">
            <a:avLst/>
          </a:prstGeom>
          <a:noFill/>
        </p:spPr>
        <p:txBody>
          <a:bodyPr wrap="square" rtlCol="0">
            <a:spAutoFit/>
          </a:bodyPr>
          <a:lstStyle/>
          <a:p>
            <a:r>
              <a:rPr lang="en-GB" dirty="0"/>
              <a:t>Key words</a:t>
            </a:r>
          </a:p>
          <a:p>
            <a:r>
              <a:rPr lang="en-GB" dirty="0"/>
              <a:t>Harmonious</a:t>
            </a:r>
          </a:p>
          <a:p>
            <a:r>
              <a:rPr lang="en-GB" dirty="0"/>
              <a:t>Contrasting</a:t>
            </a:r>
          </a:p>
          <a:p>
            <a:r>
              <a:rPr lang="en-GB" dirty="0"/>
              <a:t>Primary</a:t>
            </a:r>
          </a:p>
          <a:p>
            <a:r>
              <a:rPr lang="en-GB" dirty="0"/>
              <a:t>Subtle</a:t>
            </a:r>
          </a:p>
          <a:p>
            <a:r>
              <a:rPr lang="en-GB" dirty="0"/>
              <a:t>Tints</a:t>
            </a:r>
          </a:p>
          <a:p>
            <a:r>
              <a:rPr lang="en-GB" dirty="0"/>
              <a:t>tones</a:t>
            </a:r>
          </a:p>
          <a:p>
            <a:endParaRPr lang="en-GB" dirty="0"/>
          </a:p>
        </p:txBody>
      </p:sp>
      <p:sp>
        <p:nvSpPr>
          <p:cNvPr id="47" name="TextBox 46">
            <a:extLst>
              <a:ext uri="{FF2B5EF4-FFF2-40B4-BE49-F238E27FC236}">
                <a16:creationId xmlns:a16="http://schemas.microsoft.com/office/drawing/2014/main" id="{B8F43BD3-2474-AE8C-FE2C-E9547AD7808A}"/>
              </a:ext>
            </a:extLst>
          </p:cNvPr>
          <p:cNvSpPr txBox="1"/>
          <p:nvPr/>
        </p:nvSpPr>
        <p:spPr>
          <a:xfrm>
            <a:off x="9117412" y="3785689"/>
            <a:ext cx="1996924" cy="3416320"/>
          </a:xfrm>
          <a:prstGeom prst="rect">
            <a:avLst/>
          </a:prstGeom>
          <a:noFill/>
        </p:spPr>
        <p:txBody>
          <a:bodyPr wrap="square" rtlCol="0">
            <a:spAutoFit/>
          </a:bodyPr>
          <a:lstStyle/>
          <a:p>
            <a:r>
              <a:rPr lang="en-GB" dirty="0"/>
              <a:t>Keywords</a:t>
            </a:r>
          </a:p>
          <a:p>
            <a:r>
              <a:rPr lang="en-GB" dirty="0"/>
              <a:t>Overlapping</a:t>
            </a:r>
          </a:p>
          <a:p>
            <a:r>
              <a:rPr lang="en-GB" dirty="0"/>
              <a:t>Mirrored</a:t>
            </a:r>
          </a:p>
          <a:p>
            <a:r>
              <a:rPr lang="en-GB" dirty="0"/>
              <a:t>Ornate</a:t>
            </a:r>
          </a:p>
          <a:p>
            <a:r>
              <a:rPr lang="en-GB" dirty="0"/>
              <a:t>Decorative</a:t>
            </a:r>
          </a:p>
          <a:p>
            <a:r>
              <a:rPr lang="en-GB" dirty="0"/>
              <a:t>Bold</a:t>
            </a:r>
          </a:p>
          <a:p>
            <a:r>
              <a:rPr lang="en-GB" dirty="0"/>
              <a:t>Symmetrical</a:t>
            </a:r>
          </a:p>
          <a:p>
            <a:r>
              <a:rPr lang="en-GB" dirty="0"/>
              <a:t>Arrangement</a:t>
            </a:r>
          </a:p>
          <a:p>
            <a:r>
              <a:rPr lang="en-GB" dirty="0"/>
              <a:t>Geometric</a:t>
            </a:r>
          </a:p>
          <a:p>
            <a:r>
              <a:rPr lang="en-GB" dirty="0"/>
              <a:t>Abstract</a:t>
            </a:r>
          </a:p>
          <a:p>
            <a:endParaRPr lang="en-GB" dirty="0"/>
          </a:p>
          <a:p>
            <a:endParaRPr lang="en-GB" dirty="0"/>
          </a:p>
        </p:txBody>
      </p:sp>
    </p:spTree>
    <p:extLst>
      <p:ext uri="{BB962C8B-B14F-4D97-AF65-F5344CB8AC3E}">
        <p14:creationId xmlns:p14="http://schemas.microsoft.com/office/powerpoint/2010/main" val="4041355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32DE05-2BF3-4429-BECF-1EE8D760ED46}"/>
              </a:ext>
            </a:extLst>
          </p:cNvPr>
          <p:cNvPicPr>
            <a:picLocks noChangeAspect="1"/>
          </p:cNvPicPr>
          <p:nvPr/>
        </p:nvPicPr>
        <p:blipFill>
          <a:blip r:embed="rId2"/>
          <a:stretch>
            <a:fillRect/>
          </a:stretch>
        </p:blipFill>
        <p:spPr>
          <a:xfrm>
            <a:off x="1447800" y="147637"/>
            <a:ext cx="9296400" cy="6562725"/>
          </a:xfrm>
          <a:prstGeom prst="rect">
            <a:avLst/>
          </a:prstGeom>
        </p:spPr>
      </p:pic>
    </p:spTree>
    <p:extLst>
      <p:ext uri="{BB962C8B-B14F-4D97-AF65-F5344CB8AC3E}">
        <p14:creationId xmlns:p14="http://schemas.microsoft.com/office/powerpoint/2010/main" val="1820412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B033E-D7A6-44FD-BC75-CD2E7CB49FFD}"/>
              </a:ext>
            </a:extLst>
          </p:cNvPr>
          <p:cNvSpPr>
            <a:spLocks noGrp="1"/>
          </p:cNvSpPr>
          <p:nvPr>
            <p:ph type="title"/>
          </p:nvPr>
        </p:nvSpPr>
        <p:spPr/>
        <p:txBody>
          <a:bodyPr/>
          <a:lstStyle/>
          <a:p>
            <a:r>
              <a:rPr lang="en-GB" dirty="0"/>
              <a:t>Annotations – what to include</a:t>
            </a:r>
          </a:p>
        </p:txBody>
      </p:sp>
      <p:sp>
        <p:nvSpPr>
          <p:cNvPr id="4" name="Rectangle 1">
            <a:extLst>
              <a:ext uri="{FF2B5EF4-FFF2-40B4-BE49-F238E27FC236}">
                <a16:creationId xmlns:a16="http://schemas.microsoft.com/office/drawing/2014/main" id="{0AAADD26-D233-4065-A118-A6F746F0A943}"/>
              </a:ext>
            </a:extLst>
          </p:cNvPr>
          <p:cNvSpPr>
            <a:spLocks noGrp="1" noChangeArrowheads="1"/>
          </p:cNvSpPr>
          <p:nvPr>
            <p:ph idx="1"/>
          </p:nvPr>
        </p:nvSpPr>
        <p:spPr bwMode="auto">
          <a:xfrm>
            <a:off x="838200" y="2785577"/>
            <a:ext cx="6277103" cy="24314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41414"/>
                </a:solidFill>
                <a:effectLst/>
                <a:latin typeface="ReithSans"/>
              </a:rPr>
              <a:t>To annotate your work successfully, you should explain:</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141414"/>
                </a:solidFill>
                <a:effectLst/>
                <a:latin typeface="ReithSans"/>
              </a:rPr>
              <a:t>what you will do and why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141414"/>
                </a:solidFill>
                <a:effectLst/>
                <a:latin typeface="ReithSans"/>
              </a:rPr>
              <a:t>how you will do it, such as the techniques you will use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141414"/>
                </a:solidFill>
                <a:effectLst/>
                <a:latin typeface="ReithSans"/>
              </a:rPr>
              <a:t>why you chose a particular medium or technique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141414"/>
                </a:solidFill>
                <a:effectLst/>
                <a:latin typeface="ReithSans"/>
              </a:rPr>
              <a:t>how an artist/ artist work or design fits in with your project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141414"/>
                </a:solidFill>
                <a:effectLst/>
                <a:latin typeface="ReithSans"/>
              </a:rPr>
              <a:t>what aspects you like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141414"/>
                </a:solidFill>
                <a:effectLst/>
                <a:latin typeface="ReithSans"/>
              </a:rPr>
              <a:t>what you think you will do next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1355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707BAC76F84242A6CA823F6150362E" ma:contentTypeVersion="15" ma:contentTypeDescription="Create a new document." ma:contentTypeScope="" ma:versionID="ed7b740e31e40eb3f77da12e9bb3eb86">
  <xsd:schema xmlns:xsd="http://www.w3.org/2001/XMLSchema" xmlns:xs="http://www.w3.org/2001/XMLSchema" xmlns:p="http://schemas.microsoft.com/office/2006/metadata/properties" xmlns:ns3="07a89d61-23bc-433d-814d-9bb8b1145aa2" xmlns:ns4="5d656b3c-1cb1-4956-a858-0e81555cc12c" targetNamespace="http://schemas.microsoft.com/office/2006/metadata/properties" ma:root="true" ma:fieldsID="8b69946b206344e3a58e58f744834fb2" ns3:_="" ns4:_="">
    <xsd:import namespace="07a89d61-23bc-433d-814d-9bb8b1145aa2"/>
    <xsd:import namespace="5d656b3c-1cb1-4956-a858-0e81555cc12c"/>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89d61-23bc-433d-814d-9bb8b1145a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656b3c-1cb1-4956-a858-0e81555cc12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7a89d61-23bc-433d-814d-9bb8b1145aa2" xsi:nil="true"/>
  </documentManagement>
</p:properties>
</file>

<file path=customXml/itemProps1.xml><?xml version="1.0" encoding="utf-8"?>
<ds:datastoreItem xmlns:ds="http://schemas.openxmlformats.org/officeDocument/2006/customXml" ds:itemID="{4A31E282-9AB8-4104-8947-58E2F989C2C5}">
  <ds:schemaRefs>
    <ds:schemaRef ds:uri="http://schemas.microsoft.com/sharepoint/v3/contenttype/forms"/>
  </ds:schemaRefs>
</ds:datastoreItem>
</file>

<file path=customXml/itemProps2.xml><?xml version="1.0" encoding="utf-8"?>
<ds:datastoreItem xmlns:ds="http://schemas.openxmlformats.org/officeDocument/2006/customXml" ds:itemID="{6FADAB04-BCC0-4A6E-9B91-95B4FF9295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a89d61-23bc-433d-814d-9bb8b1145aa2"/>
    <ds:schemaRef ds:uri="5d656b3c-1cb1-4956-a858-0e81555cc1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EF2FA3-DD4D-4C93-8CAC-581D6EFD6855}">
  <ds:schemaRefs>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elements/1.1/"/>
    <ds:schemaRef ds:uri="http://purl.org/dc/terms/"/>
    <ds:schemaRef ds:uri="5d656b3c-1cb1-4956-a858-0e81555cc12c"/>
    <ds:schemaRef ds:uri="http://schemas.openxmlformats.org/package/2006/metadata/core-properties"/>
    <ds:schemaRef ds:uri="07a89d61-23bc-433d-814d-9bb8b1145aa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341</TotalTime>
  <Words>692</Words>
  <Application>Microsoft Office PowerPoint</Application>
  <PresentationFormat>Widescreen</PresentationFormat>
  <Paragraphs>115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3D design </vt:lpstr>
      <vt:lpstr>PowerPoint Presentation</vt:lpstr>
      <vt:lpstr>PowerPoint Presentation</vt:lpstr>
      <vt:lpstr>PowerPoint Presentation</vt:lpstr>
      <vt:lpstr>PowerPoint Presentation</vt:lpstr>
      <vt:lpstr>Work for week commencing 14/ 7/24</vt:lpstr>
      <vt:lpstr>PowerPoint Presentation</vt:lpstr>
      <vt:lpstr>PowerPoint Presentation</vt:lpstr>
      <vt:lpstr>Annotations – what to include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design </dc:title>
  <dc:creator>Mrs S Singh</dc:creator>
  <cp:lastModifiedBy>Mrs S Singh</cp:lastModifiedBy>
  <cp:revision>13</cp:revision>
  <dcterms:created xsi:type="dcterms:W3CDTF">2025-07-09T07:13:26Z</dcterms:created>
  <dcterms:modified xsi:type="dcterms:W3CDTF">2025-07-09T13:03:17Z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0x0101004A707BAC76F84242A6CA823F6150362E</vt:lpwstr>
  </property>
</Properties>
</file>