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758AC-2B5D-4D0A-977E-D5C96F07902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6C8B1-67E6-4BFC-91F3-4FBD4B5D5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967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video" Target="https://www.youtube.com/embed/_W0bSen8Qjg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ideo" Target="https://www.youtube.com/embed/4ASKMcdCc3g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er slide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_W0bSen8Qjg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07901" y="5008283"/>
            <a:ext cx="2684099" cy="1509805"/>
          </a:xfrm>
          <a:prstGeom prst="rect">
            <a:avLst/>
          </a:prstGeom>
        </p:spPr>
      </p:pic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2F269C40-C8DA-2444-9D73-50A007607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46501" y="-6037"/>
            <a:ext cx="1785167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2133" b="1" i="0" u="sng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6D07C6E6-45DA-49C7-8E5C-A0BCE86AA14C}" type="datetime1">
              <a:rPr lang="en-GB" smtClean="0"/>
              <a:t>21/04/2020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90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er slide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ASKMcdCc3g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10405" y="4900705"/>
            <a:ext cx="2981595" cy="167714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69C40-C8DA-2444-9D73-50A007607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46501" y="-6037"/>
            <a:ext cx="1785167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2133" b="1" i="0" u="sng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79023ECA-9D27-4B2B-AE9C-C2A7D38D949A}" type="datetime1">
              <a:rPr lang="en-GB" smtClean="0"/>
              <a:t>21/04/2020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43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EAF23-0F53-42C9-AEFE-B2C33D22EFF0}" type="datetime1">
              <a:rPr lang="en-GB" smtClean="0"/>
              <a:t>21/04/2020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776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marR="0" lvl="0" indent="-304792" algn="l" rtl="0"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8258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3178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3178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3178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3178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3178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3178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69C40-C8DA-2444-9D73-50A007607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46501" y="-6037"/>
            <a:ext cx="1785167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2133" b="1" i="0" u="sng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F10B340D-27D3-4123-8F52-917DA1839BEF}" type="datetime1">
              <a:rPr lang="en-GB" smtClean="0"/>
              <a:t>21/04/2020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908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0;p4"/>
          <p:cNvSpPr txBox="1"/>
          <p:nvPr/>
        </p:nvSpPr>
        <p:spPr>
          <a:xfrm>
            <a:off x="459300" y="2268567"/>
            <a:ext cx="11204000" cy="4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lvl="0" indent="-507987" algn="l" rtl="0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3200" dirty="0"/>
              <a:t>What was today’s lesson about?</a:t>
            </a:r>
            <a:endParaRPr sz="3200" dirty="0"/>
          </a:p>
          <a:p>
            <a:pPr marL="609585" lvl="0" indent="-507987" algn="l" rtl="0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3200" dirty="0"/>
              <a:t>What were your 3 ‘takeaways’? </a:t>
            </a:r>
            <a:endParaRPr sz="3200" dirty="0"/>
          </a:p>
          <a:p>
            <a:pPr marL="609585" lvl="0" indent="-507987" algn="l" rtl="0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3200" dirty="0"/>
              <a:t>How did this link to the topic (INSERT TOPIC HERE) that you are studying? </a:t>
            </a:r>
            <a:endParaRPr sz="3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" name="Google Shape;21;p4"/>
          <p:cNvSpPr txBox="1"/>
          <p:nvPr/>
        </p:nvSpPr>
        <p:spPr>
          <a:xfrm>
            <a:off x="4537201" y="1419567"/>
            <a:ext cx="2180353" cy="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u="sng"/>
              <a:t>Plenary</a:t>
            </a:r>
            <a:endParaRPr sz="4000" u="sng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2F269C40-C8DA-2444-9D73-50A007607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46501" y="-6037"/>
            <a:ext cx="1785167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2133" b="1" i="0" u="sng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76CC7DFC-26A9-4213-8860-479D6432FD1C}" type="datetime1">
              <a:rPr lang="en-GB" smtClean="0"/>
              <a:t>21/04/2020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91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BA500-25F4-4839-BE93-B45EB28D7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9DD596-F533-4376-B9F4-A9039B235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47CE1-EBC8-48B5-9611-460CF6B71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93F0C-80B0-4353-8248-FA34D9DE75AB}" type="datetime1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E4560-04CD-4708-9303-59C7B7E30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4931E-0DEA-4E65-AF69-FEA9453AD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E418E-1079-41C4-9CE7-AF8DB9E3F1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239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>
            <a:off x="0" y="6516052"/>
            <a:ext cx="12192000" cy="36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600"/>
              </a:buClr>
              <a:buSzPts val="1400"/>
              <a:buFont typeface="Cabin"/>
              <a:buNone/>
            </a:pPr>
            <a:r>
              <a:rPr lang="en-GB" sz="1867" b="0" i="0" u="none" strike="noStrike" cap="none">
                <a:solidFill>
                  <a:srgbClr val="FEC600"/>
                </a:solidFill>
                <a:latin typeface="Cabin"/>
                <a:ea typeface="Cabin"/>
                <a:cs typeface="Cabin"/>
                <a:sym typeface="Cabin"/>
              </a:rPr>
              <a:t>Calm    |    Aspiration    |    Respect    |    Engagement</a:t>
            </a:r>
            <a:endParaRPr sz="1467"/>
          </a:p>
        </p:txBody>
      </p:sp>
      <p:sp>
        <p:nvSpPr>
          <p:cNvPr id="7" name="Google Shape;7;p1"/>
          <p:cNvSpPr/>
          <p:nvPr/>
        </p:nvSpPr>
        <p:spPr>
          <a:xfrm>
            <a:off x="0" y="1198304"/>
            <a:ext cx="12192000" cy="144000"/>
          </a:xfrm>
          <a:prstGeom prst="rect">
            <a:avLst/>
          </a:prstGeom>
          <a:solidFill>
            <a:srgbClr val="00AFF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2002" y="99849"/>
            <a:ext cx="856129" cy="7936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/>
          <p:nvPr/>
        </p:nvSpPr>
        <p:spPr>
          <a:xfrm>
            <a:off x="0" y="1414328"/>
            <a:ext cx="12192000" cy="70400"/>
          </a:xfrm>
          <a:prstGeom prst="rect">
            <a:avLst/>
          </a:prstGeom>
          <a:solidFill>
            <a:srgbClr val="FEC6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69C40-C8DA-2444-9D73-50A007607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46501" y="-6037"/>
            <a:ext cx="1785167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2133" b="1" i="0" u="sng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E7024655-7C39-4D75-AF25-1F2517CCB5A9}" type="datetime1">
              <a:rPr lang="en-GB" smtClean="0"/>
              <a:t>21/04/2020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88D0487-8944-0740-A1D6-7A3C0AC4C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01" y="1556752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A9DBDA-7C6E-F949-ADE3-02DFCACABA8A}"/>
              </a:ext>
            </a:extLst>
          </p:cNvPr>
          <p:cNvSpPr txBox="1"/>
          <p:nvPr/>
        </p:nvSpPr>
        <p:spPr>
          <a:xfrm>
            <a:off x="1346500" y="382593"/>
            <a:ext cx="108455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/>
              <a:t>Title: Stylistic Listening – Can you identify the era? </a:t>
            </a:r>
          </a:p>
          <a:p>
            <a:r>
              <a:rPr lang="en-US" sz="2133" b="1" dirty="0"/>
              <a:t>LO: To be able to identify stylistic features of pieces from different musical eras</a:t>
            </a:r>
          </a:p>
        </p:txBody>
      </p:sp>
    </p:spTree>
    <p:extLst>
      <p:ext uri="{BB962C8B-B14F-4D97-AF65-F5344CB8AC3E}">
        <p14:creationId xmlns:p14="http://schemas.microsoft.com/office/powerpoint/2010/main" val="10310220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60EB7-5F0A-4490-BE85-E340B053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24B88-5DD6-4BD8-8399-6D1CD594B4E0}" type="datetime1">
              <a:rPr lang="en-GB" smtClean="0"/>
              <a:t>21/04/2020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F49F0D-6C5D-4932-9178-EFC5DA689EFC}"/>
              </a:ext>
            </a:extLst>
          </p:cNvPr>
          <p:cNvSpPr txBox="1"/>
          <p:nvPr/>
        </p:nvSpPr>
        <p:spPr>
          <a:xfrm>
            <a:off x="530087" y="1669774"/>
            <a:ext cx="10972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/>
              <a:t>Do It Now</a:t>
            </a:r>
          </a:p>
          <a:p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Which era had the dates of 1600 – 1750?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Name one famous composer from this era?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Name one key feature of the classical era?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Name one famous composer from this era?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What does Polyphonic mean?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What does Homophonic mean?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How did dynamics change between the Baroque era and the Romantic era?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Which instrument was stylistic in the Baroque era but was not heard as much in the Classical era onwards?</a:t>
            </a:r>
          </a:p>
        </p:txBody>
      </p:sp>
    </p:spTree>
    <p:extLst>
      <p:ext uri="{BB962C8B-B14F-4D97-AF65-F5344CB8AC3E}">
        <p14:creationId xmlns:p14="http://schemas.microsoft.com/office/powerpoint/2010/main" val="1248722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60EB7-5F0A-4490-BE85-E340B053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24B88-5DD6-4BD8-8399-6D1CD594B4E0}" type="datetime1">
              <a:rPr lang="en-GB" smtClean="0"/>
              <a:t>21/04/2020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F49F0D-6C5D-4932-9178-EFC5DA689EFC}"/>
              </a:ext>
            </a:extLst>
          </p:cNvPr>
          <p:cNvSpPr txBox="1"/>
          <p:nvPr/>
        </p:nvSpPr>
        <p:spPr>
          <a:xfrm>
            <a:off x="530087" y="1669774"/>
            <a:ext cx="109728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/>
              <a:t>Do It Now</a:t>
            </a:r>
          </a:p>
          <a:p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Which era had the dates of 1600 – 1750? </a:t>
            </a:r>
            <a:r>
              <a:rPr lang="en-GB" sz="1600" dirty="0">
                <a:solidFill>
                  <a:srgbClr val="0070C0"/>
                </a:solidFill>
              </a:rPr>
              <a:t>Baroque era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Name one famous composer from this era?  </a:t>
            </a:r>
            <a:r>
              <a:rPr lang="en-GB" sz="1600" dirty="0">
                <a:solidFill>
                  <a:srgbClr val="0070C0"/>
                </a:solidFill>
              </a:rPr>
              <a:t>Johann Sebastian Bach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Name one key feature of the classical era? </a:t>
            </a:r>
            <a:r>
              <a:rPr lang="en-GB" sz="1600" dirty="0">
                <a:solidFill>
                  <a:srgbClr val="0070C0"/>
                </a:solidFill>
              </a:rPr>
              <a:t>Homophonic Texture/ Period Phrasing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Name one famous composer from this era? </a:t>
            </a:r>
            <a:r>
              <a:rPr lang="en-GB" sz="1600" dirty="0">
                <a:solidFill>
                  <a:srgbClr val="0070C0"/>
                </a:solidFill>
              </a:rPr>
              <a:t>Wolfgang Amadeus Mozart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What does Polyphonic mean? </a:t>
            </a:r>
            <a:r>
              <a:rPr lang="en-GB" sz="1600" dirty="0">
                <a:solidFill>
                  <a:srgbClr val="0070C0"/>
                </a:solidFill>
              </a:rPr>
              <a:t>More than one line of music playing at the same time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What does Homophonic mean? </a:t>
            </a:r>
            <a:r>
              <a:rPr lang="en-GB" sz="1600" dirty="0">
                <a:solidFill>
                  <a:srgbClr val="0070C0"/>
                </a:solidFill>
              </a:rPr>
              <a:t>Melody and Chords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How did dynamics change between the Baroque era and the Classical era? </a:t>
            </a:r>
            <a:r>
              <a:rPr lang="en-GB" sz="1600" dirty="0">
                <a:solidFill>
                  <a:srgbClr val="0070C0"/>
                </a:solidFill>
              </a:rPr>
              <a:t>Baroque era had terraced dynamics, so they changed suddenly. In classical, the dynamics would change gradually. 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Which instrument was stylistic in the Baroque era but was not heard as much in the Classical era onwards? </a:t>
            </a:r>
            <a:r>
              <a:rPr lang="en-GB" sz="1600" dirty="0">
                <a:solidFill>
                  <a:srgbClr val="0070C0"/>
                </a:solidFill>
              </a:rPr>
              <a:t>Harpsichord</a:t>
            </a:r>
          </a:p>
        </p:txBody>
      </p:sp>
    </p:spTree>
    <p:extLst>
      <p:ext uri="{BB962C8B-B14F-4D97-AF65-F5344CB8AC3E}">
        <p14:creationId xmlns:p14="http://schemas.microsoft.com/office/powerpoint/2010/main" val="496845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4039E-9064-42D8-8724-27D1B01DE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93F0C-80B0-4353-8248-FA34D9DE75AB}" type="datetime1">
              <a:rPr lang="en-GB" smtClean="0"/>
              <a:t>21/04/2020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F314B2-7861-43CE-9915-12E2A7AE8A26}"/>
              </a:ext>
            </a:extLst>
          </p:cNvPr>
          <p:cNvSpPr txBox="1"/>
          <p:nvPr/>
        </p:nvSpPr>
        <p:spPr>
          <a:xfrm>
            <a:off x="225287" y="1616765"/>
            <a:ext cx="1082702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Listening Questions </a:t>
            </a:r>
          </a:p>
          <a:p>
            <a:endParaRPr lang="en-GB" sz="2000" dirty="0"/>
          </a:p>
          <a:p>
            <a:r>
              <a:rPr lang="en-GB" sz="2000" dirty="0"/>
              <a:t>In the following slides, I will give you a piece of music from one of the 3 eras you have studied so far. Baroque, Classical and Romantic Eras.</a:t>
            </a:r>
          </a:p>
          <a:p>
            <a:endParaRPr lang="en-GB" sz="2000" dirty="0"/>
          </a:p>
          <a:p>
            <a:r>
              <a:rPr lang="en-GB" sz="2000" dirty="0"/>
              <a:t>I will not tell you the name of the piece or who it is by, however, I will ask you  questions related to the piece.</a:t>
            </a:r>
          </a:p>
          <a:p>
            <a:endParaRPr lang="en-GB" sz="2000" dirty="0"/>
          </a:p>
          <a:p>
            <a:r>
              <a:rPr lang="en-GB" sz="2000" dirty="0"/>
              <a:t>Use the knowledge you have learnt and also your listening skills to answer.</a:t>
            </a:r>
          </a:p>
          <a:p>
            <a:endParaRPr lang="en-GB" sz="2000" dirty="0"/>
          </a:p>
          <a:p>
            <a:r>
              <a:rPr lang="en-GB" sz="2800" b="1" u="sng" dirty="0"/>
              <a:t>Listen to the pieces at least twice to ensure you can hear all of the answers!!!</a:t>
            </a:r>
          </a:p>
        </p:txBody>
      </p:sp>
    </p:spTree>
    <p:extLst>
      <p:ext uri="{BB962C8B-B14F-4D97-AF65-F5344CB8AC3E}">
        <p14:creationId xmlns:p14="http://schemas.microsoft.com/office/powerpoint/2010/main" val="3699685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183E3E-4841-4841-9776-77CB1583FD7C}"/>
              </a:ext>
            </a:extLst>
          </p:cNvPr>
          <p:cNvSpPr/>
          <p:nvPr/>
        </p:nvSpPr>
        <p:spPr>
          <a:xfrm>
            <a:off x="8176591" y="1749287"/>
            <a:ext cx="3472070" cy="19480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F9412-5D7A-46CF-90F6-634E089A1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93F0C-80B0-4353-8248-FA34D9DE75AB}" type="datetime1">
              <a:rPr lang="en-GB" smtClean="0"/>
              <a:t>21/04/2020</a:t>
            </a:fld>
            <a:endParaRPr lang="en-GB"/>
          </a:p>
        </p:txBody>
      </p:sp>
      <p:pic>
        <p:nvPicPr>
          <p:cNvPr id="5" name="Vivaldi Four Seasons - Winter">
            <a:hlinkClick r:id="" action="ppaction://media"/>
            <a:extLst>
              <a:ext uri="{FF2B5EF4-FFF2-40B4-BE49-F238E27FC236}">
                <a16:creationId xmlns:a16="http://schemas.microsoft.com/office/drawing/2014/main" id="{E96B9313-12DA-43B5-B3DB-203A3F5E7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82539" y="1918253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6DF030-1506-41BD-A9DA-68FCEF471BA7}"/>
              </a:ext>
            </a:extLst>
          </p:cNvPr>
          <p:cNvSpPr txBox="1"/>
          <p:nvPr/>
        </p:nvSpPr>
        <p:spPr>
          <a:xfrm>
            <a:off x="8345556" y="2598003"/>
            <a:ext cx="3134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Listen to the first 2:30 minutes of this piece to help you answer the questions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FAB21D-B51E-4F37-9405-C3CA6CF0989B}"/>
              </a:ext>
            </a:extLst>
          </p:cNvPr>
          <p:cNvSpPr txBox="1"/>
          <p:nvPr/>
        </p:nvSpPr>
        <p:spPr>
          <a:xfrm>
            <a:off x="238539" y="1656576"/>
            <a:ext cx="7769087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/>
              <a:t>What is the solo instrument in this piece?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Describe the tempo of the music in the solo instrument?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Describe what the solo instrument is playing in the first minute of the piece? (Pitch/ Dynamics/ Tempo/ Length of Notes/ Tonality)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What other instruments can you hear accompanying the solo instrument in the piece?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What type of dynamics can be heard throughout the piece? (Think stylistic features)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Which non-string instrument is heard playing the accompaniment?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Which era do you think this piece is from?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Suggest who could have composed this piece? (Famous composers from this era?)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75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7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ADA649-D48F-465A-923A-42AF9A431BE6}"/>
              </a:ext>
            </a:extLst>
          </p:cNvPr>
          <p:cNvSpPr/>
          <p:nvPr/>
        </p:nvSpPr>
        <p:spPr>
          <a:xfrm>
            <a:off x="8931964" y="1709530"/>
            <a:ext cx="3101009" cy="20275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17A09-7734-4B6E-BC3F-4E0D0EB9B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93F0C-80B0-4353-8248-FA34D9DE75AB}" type="datetime1">
              <a:rPr lang="en-GB" smtClean="0"/>
              <a:t>21/04/2020</a:t>
            </a:fld>
            <a:endParaRPr lang="en-GB"/>
          </a:p>
        </p:txBody>
      </p:sp>
      <p:pic>
        <p:nvPicPr>
          <p:cNvPr id="5" name="Tchaikovsky Marche Slave">
            <a:hlinkClick r:id="" action="ppaction://media"/>
            <a:extLst>
              <a:ext uri="{FF2B5EF4-FFF2-40B4-BE49-F238E27FC236}">
                <a16:creationId xmlns:a16="http://schemas.microsoft.com/office/drawing/2014/main" id="{1D696FEE-72F6-4872-A1F3-D91AE621F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4418" y="1931504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DF29AC-1ACC-4EF7-9707-173FF4C810F7}"/>
              </a:ext>
            </a:extLst>
          </p:cNvPr>
          <p:cNvSpPr txBox="1"/>
          <p:nvPr/>
        </p:nvSpPr>
        <p:spPr>
          <a:xfrm>
            <a:off x="9077739" y="2541104"/>
            <a:ext cx="2955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Listen to the first 4 minutes of this piece to help you answer the questions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E92A7F-4329-4272-9924-507BCF53AC7E}"/>
              </a:ext>
            </a:extLst>
          </p:cNvPr>
          <p:cNvSpPr txBox="1"/>
          <p:nvPr/>
        </p:nvSpPr>
        <p:spPr>
          <a:xfrm>
            <a:off x="450574" y="1709530"/>
            <a:ext cx="80970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/>
              <a:t>Which instruments can be heard in the introduction of this piece?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Describe the dynamics at the start of the piece of music? How do the dynamics change in the first 30 seconds of the piece? (Use Italian terms for dynamics)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At 50 Seconds, which two instruments are playing the melody?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Name the instruments that you can hear throughout the piece? (As many as you can)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At 3:20 minutes, which two instruments are playing the solo melody? Which family of instruments do they belong to?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At 3:20 minutes, describe the melody? (Pitch/ Dynamics/ Tempo/ Length of Notes)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Which era is this piece of music from?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Suggest who could have composed this piece?</a:t>
            </a:r>
          </a:p>
        </p:txBody>
      </p:sp>
    </p:spTree>
    <p:extLst>
      <p:ext uri="{BB962C8B-B14F-4D97-AF65-F5344CB8AC3E}">
        <p14:creationId xmlns:p14="http://schemas.microsoft.com/office/powerpoint/2010/main" val="309870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A39CA5-59F0-4AA8-93C1-028830EBFE7F}"/>
              </a:ext>
            </a:extLst>
          </p:cNvPr>
          <p:cNvSpPr/>
          <p:nvPr/>
        </p:nvSpPr>
        <p:spPr>
          <a:xfrm>
            <a:off x="8931964" y="1709530"/>
            <a:ext cx="3101009" cy="20275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D6BB2D-7743-427B-AE1D-E53AB31928CD}"/>
              </a:ext>
            </a:extLst>
          </p:cNvPr>
          <p:cNvSpPr txBox="1"/>
          <p:nvPr/>
        </p:nvSpPr>
        <p:spPr>
          <a:xfrm>
            <a:off x="9077739" y="2541104"/>
            <a:ext cx="2955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Listen to the first 4 minutes of this piece to help you answer the questions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3EA92-588A-484D-8D7E-5327CAE4A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93F0C-80B0-4353-8248-FA34D9DE75AB}" type="datetime1">
              <a:rPr lang="en-GB" smtClean="0"/>
              <a:t>21/04/2020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2092F-0F3F-49A8-B587-9BC08001E5E0}"/>
              </a:ext>
            </a:extLst>
          </p:cNvPr>
          <p:cNvSpPr txBox="1"/>
          <p:nvPr/>
        </p:nvSpPr>
        <p:spPr>
          <a:xfrm>
            <a:off x="304799" y="1616765"/>
            <a:ext cx="870667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/>
              <a:t>What is the tonality of the piece at the start? Major or Minor?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Which instrument can be heard from the start?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What is the type of texture that can be heard throughout the piece?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What instrument begins its solo at 1:50 minutes?</a:t>
            </a:r>
          </a:p>
          <a:p>
            <a:pPr marL="342900" indent="-342900">
              <a:buAutoNum type="arabicPeriod"/>
            </a:pPr>
            <a:endParaRPr lang="en-GB" sz="1600" dirty="0"/>
          </a:p>
          <a:p>
            <a:pPr marL="342900" indent="-342900">
              <a:buAutoNum type="arabicPeriod"/>
            </a:pPr>
            <a:r>
              <a:rPr lang="en-GB" sz="1600" dirty="0"/>
              <a:t>What type of piece is this? Explain why you have chosen your answer?</a:t>
            </a:r>
          </a:p>
          <a:p>
            <a:r>
              <a:rPr lang="it-IT" sz="1600" b="1" dirty="0"/>
              <a:t>A) </a:t>
            </a:r>
            <a:r>
              <a:rPr lang="it-IT" sz="1600" dirty="0"/>
              <a:t>Concerto (Solo instrument and Orchestra) </a:t>
            </a:r>
            <a:r>
              <a:rPr lang="it-IT" sz="1600" b="1" dirty="0"/>
              <a:t> B) </a:t>
            </a:r>
            <a:r>
              <a:rPr lang="it-IT" sz="1600" dirty="0"/>
              <a:t>Opera  </a:t>
            </a:r>
            <a:r>
              <a:rPr lang="it-IT" sz="1600" b="1" dirty="0"/>
              <a:t>C) </a:t>
            </a:r>
            <a:r>
              <a:rPr lang="it-IT" sz="1600" dirty="0"/>
              <a:t>String Quartet</a:t>
            </a:r>
          </a:p>
          <a:p>
            <a:endParaRPr lang="en-GB" sz="1600" dirty="0"/>
          </a:p>
          <a:p>
            <a:pPr marL="342900" indent="-342900">
              <a:buAutoNum type="arabicPeriod" startAt="6"/>
            </a:pPr>
            <a:r>
              <a:rPr lang="en-GB" sz="1600" dirty="0"/>
              <a:t>Describe the solo melody at 1:50? Pitch/ Dynamics/ Tempo/ length of notes</a:t>
            </a:r>
          </a:p>
          <a:p>
            <a:pPr marL="342900" indent="-342900">
              <a:buAutoNum type="arabicPeriod" startAt="6"/>
            </a:pPr>
            <a:endParaRPr lang="en-GB" sz="1600" dirty="0"/>
          </a:p>
          <a:p>
            <a:pPr marL="342900" indent="-342900">
              <a:buAutoNum type="arabicPeriod" startAt="6"/>
            </a:pPr>
            <a:r>
              <a:rPr lang="en-GB" sz="1600" dirty="0"/>
              <a:t>What  era is this piece of music from?</a:t>
            </a:r>
          </a:p>
          <a:p>
            <a:pPr marL="342900" indent="-342900">
              <a:buAutoNum type="arabicPeriod" startAt="6"/>
            </a:pPr>
            <a:endParaRPr lang="en-GB" sz="1600" dirty="0"/>
          </a:p>
          <a:p>
            <a:pPr marL="342900" indent="-342900">
              <a:buAutoNum type="arabicPeriod" startAt="6"/>
            </a:pPr>
            <a:r>
              <a:rPr lang="en-GB" sz="1600" dirty="0"/>
              <a:t>Suggest who could have composed this piece?</a:t>
            </a:r>
          </a:p>
          <a:p>
            <a:pPr marL="342900" indent="-342900">
              <a:buAutoNum type="arabicPeriod" startAt="6"/>
            </a:pPr>
            <a:endParaRPr lang="en-GB" sz="1600" dirty="0"/>
          </a:p>
          <a:p>
            <a:pPr marL="342900" indent="-342900">
              <a:buAutoNum type="arabicPeriod" startAt="6"/>
            </a:pPr>
            <a:r>
              <a:rPr lang="en-GB" sz="1600" dirty="0"/>
              <a:t>Name 3 Key features of this era of music?</a:t>
            </a:r>
          </a:p>
          <a:p>
            <a:pPr marL="342900" indent="-342900">
              <a:buAutoNum type="arabicPeriod"/>
            </a:pPr>
            <a:endParaRPr lang="en-GB" dirty="0"/>
          </a:p>
          <a:p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mozarts-clarinet-concerto-in-a-k622-1st-movement">
            <a:hlinkClick r:id="" action="ppaction://media"/>
            <a:extLst>
              <a:ext uri="{FF2B5EF4-FFF2-40B4-BE49-F238E27FC236}">
                <a16:creationId xmlns:a16="http://schemas.microsoft.com/office/drawing/2014/main" id="{9C670FF3-31AA-4565-997C-6F020186B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7668" y="1931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9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9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7D747-24F8-42D7-B444-3B630679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93F0C-80B0-4353-8248-FA34D9DE75AB}" type="datetime1">
              <a:rPr lang="en-GB" smtClean="0"/>
              <a:t>21/04/2020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309BAE-A652-4FD9-9B07-2C5F90F59CA2}"/>
              </a:ext>
            </a:extLst>
          </p:cNvPr>
          <p:cNvSpPr txBox="1"/>
          <p:nvPr/>
        </p:nvSpPr>
        <p:spPr>
          <a:xfrm>
            <a:off x="530087" y="2040835"/>
            <a:ext cx="9939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Please send me your answers back via email,</a:t>
            </a:r>
          </a:p>
          <a:p>
            <a:endParaRPr lang="en-GB" sz="2000" dirty="0"/>
          </a:p>
          <a:p>
            <a:r>
              <a:rPr lang="en-GB" sz="2000" dirty="0"/>
              <a:t>I will reveal the names and composers of the pieces when I give your feedback to your answers</a:t>
            </a:r>
          </a:p>
        </p:txBody>
      </p:sp>
    </p:spTree>
    <p:extLst>
      <p:ext uri="{BB962C8B-B14F-4D97-AF65-F5344CB8AC3E}">
        <p14:creationId xmlns:p14="http://schemas.microsoft.com/office/powerpoint/2010/main" val="1424613374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lates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EWA starting finishing template" id="{D0A2545F-C7F2-490E-B4C7-7C3895CA81FD}" vid="{5D330794-402F-47F5-863F-43C8181626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 and L master</Template>
  <TotalTime>114</TotalTime>
  <Words>748</Words>
  <Application>Microsoft Office PowerPoint</Application>
  <PresentationFormat>Widescreen</PresentationFormat>
  <Paragraphs>107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Cabin</vt:lpstr>
      <vt:lpstr>Calibri</vt:lpstr>
      <vt:lpstr>Template latest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 Porter</dc:creator>
  <cp:lastModifiedBy>Mr M Porter</cp:lastModifiedBy>
  <cp:revision>7</cp:revision>
  <dcterms:created xsi:type="dcterms:W3CDTF">2020-04-21T11:13:04Z</dcterms:created>
  <dcterms:modified xsi:type="dcterms:W3CDTF">2020-04-21T13:57:24Z</dcterms:modified>
</cp:coreProperties>
</file>