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84" r:id="rId5"/>
    <p:sldId id="278" r:id="rId6"/>
    <p:sldId id="285" r:id="rId7"/>
    <p:sldId id="287" r:id="rId8"/>
    <p:sldId id="286" r:id="rId9"/>
    <p:sldId id="288" r:id="rId10"/>
    <p:sldId id="289"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35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1906E9-401B-447C-9A45-95BE8708F2F0}" type="datetimeFigureOut">
              <a:rPr lang="en-GB" smtClean="0"/>
              <a:t>10/07/2025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419CF2-C246-4742-B6B7-7EAC8B3B9BA1}" type="slidenum">
              <a:rPr lang="en-GB" smtClean="0"/>
              <a:t>‹#›</a:t>
            </a:fld>
            <a:endParaRPr lang="en-GB"/>
          </a:p>
        </p:txBody>
      </p:sp>
    </p:spTree>
    <p:extLst>
      <p:ext uri="{BB962C8B-B14F-4D97-AF65-F5344CB8AC3E}">
        <p14:creationId xmlns:p14="http://schemas.microsoft.com/office/powerpoint/2010/main" val="3480787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video" Target="https://www.youtube.com/embed/_W0bSen8Qjg" TargetMode="Externa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video" Target="https://www.youtube.com/embed/4ASKMcdCc3g" TargetMode="Externa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tarter slide (5)">
    <p:spTree>
      <p:nvGrpSpPr>
        <p:cNvPr id="1" name=""/>
        <p:cNvGrpSpPr/>
        <p:nvPr/>
      </p:nvGrpSpPr>
      <p:grpSpPr>
        <a:xfrm>
          <a:off x="0" y="0"/>
          <a:ext cx="0" cy="0"/>
          <a:chOff x="0" y="0"/>
          <a:chExt cx="0" cy="0"/>
        </a:xfrm>
      </p:grpSpPr>
      <p:pic>
        <p:nvPicPr>
          <p:cNvPr id="5" name="_W0bSen8Qjg"/>
          <p:cNvPicPr>
            <a:picLocks noRot="1" noChangeAspect="1"/>
          </p:cNvPicPr>
          <p:nvPr>
            <a:videoFile r:link="rId1"/>
          </p:nvPr>
        </p:nvPicPr>
        <p:blipFill>
          <a:blip r:embed="rId3"/>
          <a:stretch>
            <a:fillRect/>
          </a:stretch>
        </p:blipFill>
        <p:spPr>
          <a:xfrm>
            <a:off x="9507901" y="5008283"/>
            <a:ext cx="2684099" cy="1509805"/>
          </a:xfrm>
          <a:prstGeom prst="rect">
            <a:avLst/>
          </a:prstGeom>
        </p:spPr>
      </p:pic>
      <p:sp>
        <p:nvSpPr>
          <p:cNvPr id="7" name="Date Placeholder 4">
            <a:extLst>
              <a:ext uri="{FF2B5EF4-FFF2-40B4-BE49-F238E27FC236}">
                <a16:creationId xmlns:a16="http://schemas.microsoft.com/office/drawing/2014/main" id="{2F269C40-C8DA-2444-9D73-50A007607B59}"/>
              </a:ext>
            </a:extLst>
          </p:cNvPr>
          <p:cNvSpPr>
            <a:spLocks noGrp="1"/>
          </p:cNvSpPr>
          <p:nvPr>
            <p:ph type="dt" sz="half" idx="2"/>
          </p:nvPr>
        </p:nvSpPr>
        <p:spPr>
          <a:xfrm>
            <a:off x="1346501" y="-6037"/>
            <a:ext cx="1785167" cy="366183"/>
          </a:xfrm>
          <a:prstGeom prst="rect">
            <a:avLst/>
          </a:prstGeom>
        </p:spPr>
        <p:txBody>
          <a:bodyPr vert="horz" lIns="91440" tIns="45720" rIns="91440" bIns="45720" rtlCol="0" anchor="ctr"/>
          <a:lstStyle>
            <a:lvl1pPr algn="l">
              <a:defRPr lang="en-US" sz="2133" b="1" i="0" u="sng" strike="noStrike" cap="none" smtClean="0">
                <a:solidFill>
                  <a:srgbClr val="000000"/>
                </a:solidFill>
                <a:latin typeface="Arial"/>
                <a:ea typeface="Arial"/>
                <a:cs typeface="Arial"/>
                <a:sym typeface="Arial"/>
              </a:defRPr>
            </a:lvl1pPr>
          </a:lstStyle>
          <a:p>
            <a:fld id="{427D64EB-3275-48FA-A3AC-E7C361E51366}" type="datetimeFigureOut">
              <a:rPr lang="en-GB" smtClean="0"/>
              <a:t>10/07/2025</a:t>
            </a:fld>
            <a:endParaRPr lang="en-GB"/>
          </a:p>
        </p:txBody>
      </p:sp>
    </p:spTree>
    <p:extLst>
      <p:ext uri="{BB962C8B-B14F-4D97-AF65-F5344CB8AC3E}">
        <p14:creationId xmlns:p14="http://schemas.microsoft.com/office/powerpoint/2010/main" val="64526038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p:cTn id="7" fill="hold" display="0">
                  <p:stCondLst>
                    <p:cond delay="indefinite"/>
                  </p:stCondLst>
                </p:cTn>
                <p:tgtEl>
                  <p:spTgt spid="5"/>
                </p:tgtEl>
              </p:cMediaNode>
            </p:video>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tarter slide (10)">
    <p:spTree>
      <p:nvGrpSpPr>
        <p:cNvPr id="1" name=""/>
        <p:cNvGrpSpPr/>
        <p:nvPr/>
      </p:nvGrpSpPr>
      <p:grpSpPr>
        <a:xfrm>
          <a:off x="0" y="0"/>
          <a:ext cx="0" cy="0"/>
          <a:chOff x="0" y="0"/>
          <a:chExt cx="0" cy="0"/>
        </a:xfrm>
      </p:grpSpPr>
      <p:pic>
        <p:nvPicPr>
          <p:cNvPr id="4" name="4ASKMcdCc3g"/>
          <p:cNvPicPr>
            <a:picLocks noRot="1" noChangeAspect="1"/>
          </p:cNvPicPr>
          <p:nvPr>
            <a:videoFile r:link="rId1"/>
          </p:nvPr>
        </p:nvPicPr>
        <p:blipFill>
          <a:blip r:embed="rId3"/>
          <a:stretch>
            <a:fillRect/>
          </a:stretch>
        </p:blipFill>
        <p:spPr>
          <a:xfrm>
            <a:off x="9210405" y="4900705"/>
            <a:ext cx="2981595" cy="1677147"/>
          </a:xfrm>
          <a:prstGeom prst="rect">
            <a:avLst/>
          </a:prstGeom>
        </p:spPr>
      </p:pic>
      <p:sp>
        <p:nvSpPr>
          <p:cNvPr id="5" name="Date Placeholder 4">
            <a:extLst>
              <a:ext uri="{FF2B5EF4-FFF2-40B4-BE49-F238E27FC236}">
                <a16:creationId xmlns:a16="http://schemas.microsoft.com/office/drawing/2014/main" id="{2F269C40-C8DA-2444-9D73-50A007607B59}"/>
              </a:ext>
            </a:extLst>
          </p:cNvPr>
          <p:cNvSpPr>
            <a:spLocks noGrp="1"/>
          </p:cNvSpPr>
          <p:nvPr>
            <p:ph type="dt" sz="half" idx="2"/>
          </p:nvPr>
        </p:nvSpPr>
        <p:spPr>
          <a:xfrm>
            <a:off x="1346501" y="-6037"/>
            <a:ext cx="1785167" cy="366183"/>
          </a:xfrm>
          <a:prstGeom prst="rect">
            <a:avLst/>
          </a:prstGeom>
        </p:spPr>
        <p:txBody>
          <a:bodyPr vert="horz" lIns="91440" tIns="45720" rIns="91440" bIns="45720" rtlCol="0" anchor="ctr"/>
          <a:lstStyle>
            <a:lvl1pPr algn="l">
              <a:defRPr lang="en-US" sz="2133" b="1" i="0" u="sng" strike="noStrike" cap="none" smtClean="0">
                <a:solidFill>
                  <a:srgbClr val="000000"/>
                </a:solidFill>
                <a:latin typeface="Arial"/>
                <a:ea typeface="Arial"/>
                <a:cs typeface="Arial"/>
                <a:sym typeface="Arial"/>
              </a:defRPr>
            </a:lvl1pPr>
          </a:lstStyle>
          <a:p>
            <a:fld id="{427D64EB-3275-48FA-A3AC-E7C361E51366}" type="datetimeFigureOut">
              <a:rPr lang="en-GB" smtClean="0"/>
              <a:t>10/07/2025</a:t>
            </a:fld>
            <a:endParaRPr lang="en-GB"/>
          </a:p>
        </p:txBody>
      </p:sp>
    </p:spTree>
    <p:extLst>
      <p:ext uri="{BB962C8B-B14F-4D97-AF65-F5344CB8AC3E}">
        <p14:creationId xmlns:p14="http://schemas.microsoft.com/office/powerpoint/2010/main" val="103871455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cTn>
                <p:tgtEl>
                  <p:spTgt spid="4"/>
                </p:tgtEl>
              </p:cMediaNode>
            </p:video>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tandar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27D64EB-3275-48FA-A3AC-E7C361E51366}" type="datetimeFigureOut">
              <a:rPr lang="en-GB" smtClean="0"/>
              <a:t>10/07/2025</a:t>
            </a:fld>
            <a:endParaRPr lang="en-GB"/>
          </a:p>
        </p:txBody>
      </p:sp>
    </p:spTree>
    <p:extLst>
      <p:ext uri="{BB962C8B-B14F-4D97-AF65-F5344CB8AC3E}">
        <p14:creationId xmlns:p14="http://schemas.microsoft.com/office/powerpoint/2010/main" val="2257677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2"/>
        <p:cNvGrpSpPr/>
        <p:nvPr/>
      </p:nvGrpSpPr>
      <p:grpSpPr>
        <a:xfrm>
          <a:off x="0" y="0"/>
          <a:ext cx="0" cy="0"/>
          <a:chOff x="0" y="0"/>
          <a:chExt cx="0" cy="0"/>
        </a:xfrm>
      </p:grpSpPr>
      <p:sp>
        <p:nvSpPr>
          <p:cNvPr id="23" name="Google Shape;23;p5"/>
          <p:cNvSpPr txBox="1">
            <a:spLocks noGrp="1"/>
          </p:cNvSpPr>
          <p:nvPr>
            <p:ph type="body" idx="1"/>
          </p:nvPr>
        </p:nvSpPr>
        <p:spPr>
          <a:xfrm>
            <a:off x="609600" y="1600201"/>
            <a:ext cx="10972800" cy="4526000"/>
          </a:xfrm>
          <a:prstGeom prst="rect">
            <a:avLst/>
          </a:prstGeom>
          <a:noFill/>
          <a:ln>
            <a:noFill/>
          </a:ln>
        </p:spPr>
        <p:txBody>
          <a:bodyPr spcFirstLastPara="1" wrap="square" lIns="68575" tIns="34275" rIns="68575" bIns="34275" anchor="t" anchorCtr="0"/>
          <a:lstStyle>
            <a:lvl1pPr marL="609585" marR="0" lvl="0" indent="-304792" algn="l" rtl="0">
              <a:spcBef>
                <a:spcPts val="667"/>
              </a:spcBef>
              <a:spcAft>
                <a:spcPts val="0"/>
              </a:spcAft>
              <a:buClr>
                <a:schemeClr val="dk1"/>
              </a:buClr>
              <a:buSzPts val="2400"/>
              <a:buFont typeface="Arial"/>
              <a:buNone/>
              <a:defRPr sz="3200" b="0" i="0" u="none" strike="noStrike" cap="none">
                <a:solidFill>
                  <a:schemeClr val="dk1"/>
                </a:solidFill>
                <a:latin typeface="Calibri"/>
                <a:ea typeface="Calibri"/>
                <a:cs typeface="Calibri"/>
                <a:sym typeface="Calibri"/>
              </a:defRPr>
            </a:lvl1pPr>
            <a:lvl2pPr marL="1219170" marR="0" lvl="1" indent="-482588" algn="l" rtl="0">
              <a:spcBef>
                <a:spcPts val="533"/>
              </a:spcBef>
              <a:spcAft>
                <a:spcPts val="0"/>
              </a:spcAft>
              <a:buClr>
                <a:schemeClr val="dk1"/>
              </a:buClr>
              <a:buSzPts val="2100"/>
              <a:buFont typeface="Arial"/>
              <a:buChar char="–"/>
              <a:defRPr sz="2800" b="0" i="0" u="none" strike="noStrike" cap="none">
                <a:solidFill>
                  <a:schemeClr val="dk1"/>
                </a:solidFill>
                <a:latin typeface="Calibri"/>
                <a:ea typeface="Calibri"/>
                <a:cs typeface="Calibri"/>
                <a:sym typeface="Calibri"/>
              </a:defRPr>
            </a:lvl2pPr>
            <a:lvl3pPr marL="1828754" marR="0" lvl="2" indent="-457189" algn="l" rtl="0">
              <a:spcBef>
                <a:spcPts val="533"/>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3pPr>
            <a:lvl4pPr marL="2438339" marR="0" lvl="3" indent="-431789" algn="l" rtl="0">
              <a:spcBef>
                <a:spcPts val="400"/>
              </a:spcBef>
              <a:spcAft>
                <a:spcPts val="0"/>
              </a:spcAft>
              <a:buClr>
                <a:schemeClr val="dk1"/>
              </a:buClr>
              <a:buSzPts val="1500"/>
              <a:buFont typeface="Arial"/>
              <a:buChar char="–"/>
              <a:defRPr sz="2000" b="0" i="0" u="none" strike="noStrike" cap="none">
                <a:solidFill>
                  <a:schemeClr val="dk1"/>
                </a:solidFill>
                <a:latin typeface="Calibri"/>
                <a:ea typeface="Calibri"/>
                <a:cs typeface="Calibri"/>
                <a:sym typeface="Calibri"/>
              </a:defRPr>
            </a:lvl4pPr>
            <a:lvl5pPr marL="3047924" marR="0" lvl="4" indent="-431789" algn="l" rtl="0">
              <a:spcBef>
                <a:spcPts val="400"/>
              </a:spcBef>
              <a:spcAft>
                <a:spcPts val="0"/>
              </a:spcAft>
              <a:buClr>
                <a:schemeClr val="dk1"/>
              </a:buClr>
              <a:buSzPts val="1500"/>
              <a:buFont typeface="Arial"/>
              <a:buChar char="»"/>
              <a:defRPr sz="2000" b="0" i="0" u="none" strike="noStrike" cap="none">
                <a:solidFill>
                  <a:schemeClr val="dk1"/>
                </a:solidFill>
                <a:latin typeface="Calibri"/>
                <a:ea typeface="Calibri"/>
                <a:cs typeface="Calibri"/>
                <a:sym typeface="Calibri"/>
              </a:defRPr>
            </a:lvl5pPr>
            <a:lvl6pPr marL="3657509" marR="0" lvl="5" indent="-431789" algn="l" rtl="0">
              <a:spcBef>
                <a:spcPts val="400"/>
              </a:spcBef>
              <a:spcAft>
                <a:spcPts val="0"/>
              </a:spcAft>
              <a:buClr>
                <a:schemeClr val="dk1"/>
              </a:buClr>
              <a:buSzPts val="1500"/>
              <a:buFont typeface="Arial"/>
              <a:buChar char="•"/>
              <a:defRPr sz="2000" b="0" i="0" u="none" strike="noStrike" cap="none">
                <a:solidFill>
                  <a:schemeClr val="dk1"/>
                </a:solidFill>
                <a:latin typeface="Calibri"/>
                <a:ea typeface="Calibri"/>
                <a:cs typeface="Calibri"/>
                <a:sym typeface="Calibri"/>
              </a:defRPr>
            </a:lvl6pPr>
            <a:lvl7pPr marL="4267093" marR="0" lvl="6" indent="-431789" algn="l" rtl="0">
              <a:spcBef>
                <a:spcPts val="400"/>
              </a:spcBef>
              <a:spcAft>
                <a:spcPts val="0"/>
              </a:spcAft>
              <a:buClr>
                <a:schemeClr val="dk1"/>
              </a:buClr>
              <a:buSzPts val="1500"/>
              <a:buFont typeface="Arial"/>
              <a:buChar char="•"/>
              <a:defRPr sz="2000" b="0" i="0" u="none" strike="noStrike" cap="none">
                <a:solidFill>
                  <a:schemeClr val="dk1"/>
                </a:solidFill>
                <a:latin typeface="Calibri"/>
                <a:ea typeface="Calibri"/>
                <a:cs typeface="Calibri"/>
                <a:sym typeface="Calibri"/>
              </a:defRPr>
            </a:lvl7pPr>
            <a:lvl8pPr marL="4876678" marR="0" lvl="7" indent="-431789" algn="l" rtl="0">
              <a:spcBef>
                <a:spcPts val="400"/>
              </a:spcBef>
              <a:spcAft>
                <a:spcPts val="0"/>
              </a:spcAft>
              <a:buClr>
                <a:schemeClr val="dk1"/>
              </a:buClr>
              <a:buSzPts val="1500"/>
              <a:buFont typeface="Arial"/>
              <a:buChar char="•"/>
              <a:defRPr sz="2000" b="0" i="0" u="none" strike="noStrike" cap="none">
                <a:solidFill>
                  <a:schemeClr val="dk1"/>
                </a:solidFill>
                <a:latin typeface="Calibri"/>
                <a:ea typeface="Calibri"/>
                <a:cs typeface="Calibri"/>
                <a:sym typeface="Calibri"/>
              </a:defRPr>
            </a:lvl8pPr>
            <a:lvl9pPr marL="5486263" marR="0" lvl="8" indent="-431789" algn="l" rtl="0">
              <a:spcBef>
                <a:spcPts val="400"/>
              </a:spcBef>
              <a:spcAft>
                <a:spcPts val="0"/>
              </a:spcAft>
              <a:buClr>
                <a:schemeClr val="dk1"/>
              </a:buClr>
              <a:buSzPts val="1500"/>
              <a:buFont typeface="Arial"/>
              <a:buChar char="•"/>
              <a:defRPr sz="2000" b="0" i="0" u="none" strike="noStrike" cap="none">
                <a:solidFill>
                  <a:schemeClr val="dk1"/>
                </a:solidFill>
                <a:latin typeface="Calibri"/>
                <a:ea typeface="Calibri"/>
                <a:cs typeface="Calibri"/>
                <a:sym typeface="Calibri"/>
              </a:defRPr>
            </a:lvl9pPr>
          </a:lstStyle>
          <a:p>
            <a:pPr lvl="0"/>
            <a:r>
              <a:rPr lang="en-US"/>
              <a:t>Click to edit Master text styles</a:t>
            </a:r>
          </a:p>
        </p:txBody>
      </p:sp>
      <p:sp>
        <p:nvSpPr>
          <p:cNvPr id="5" name="Date Placeholder 4">
            <a:extLst>
              <a:ext uri="{FF2B5EF4-FFF2-40B4-BE49-F238E27FC236}">
                <a16:creationId xmlns:a16="http://schemas.microsoft.com/office/drawing/2014/main" id="{2F269C40-C8DA-2444-9D73-50A007607B59}"/>
              </a:ext>
            </a:extLst>
          </p:cNvPr>
          <p:cNvSpPr>
            <a:spLocks noGrp="1"/>
          </p:cNvSpPr>
          <p:nvPr>
            <p:ph type="dt" sz="half" idx="2"/>
          </p:nvPr>
        </p:nvSpPr>
        <p:spPr>
          <a:xfrm>
            <a:off x="1346501" y="-6037"/>
            <a:ext cx="1785167" cy="366183"/>
          </a:xfrm>
          <a:prstGeom prst="rect">
            <a:avLst/>
          </a:prstGeom>
        </p:spPr>
        <p:txBody>
          <a:bodyPr vert="horz" lIns="91440" tIns="45720" rIns="91440" bIns="45720" rtlCol="0" anchor="ctr"/>
          <a:lstStyle>
            <a:lvl1pPr algn="l">
              <a:defRPr lang="en-US" sz="2133" b="1" i="0" u="sng" strike="noStrike" cap="none" smtClean="0">
                <a:solidFill>
                  <a:srgbClr val="000000"/>
                </a:solidFill>
                <a:latin typeface="Arial"/>
                <a:ea typeface="Arial"/>
                <a:cs typeface="Arial"/>
                <a:sym typeface="Arial"/>
              </a:defRPr>
            </a:lvl1pPr>
          </a:lstStyle>
          <a:p>
            <a:fld id="{427D64EB-3275-48FA-A3AC-E7C361E51366}" type="datetimeFigureOut">
              <a:rPr lang="en-GB" smtClean="0"/>
              <a:t>10/07/2025</a:t>
            </a:fld>
            <a:endParaRPr lang="en-GB"/>
          </a:p>
        </p:txBody>
      </p:sp>
    </p:spTree>
    <p:extLst>
      <p:ext uri="{BB962C8B-B14F-4D97-AF65-F5344CB8AC3E}">
        <p14:creationId xmlns:p14="http://schemas.microsoft.com/office/powerpoint/2010/main" val="897637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p:cSld name="1_Title and Content">
    <p:spTree>
      <p:nvGrpSpPr>
        <p:cNvPr id="1" name="Shape 22"/>
        <p:cNvGrpSpPr/>
        <p:nvPr/>
      </p:nvGrpSpPr>
      <p:grpSpPr>
        <a:xfrm>
          <a:off x="0" y="0"/>
          <a:ext cx="0" cy="0"/>
          <a:chOff x="0" y="0"/>
          <a:chExt cx="0" cy="0"/>
        </a:xfrm>
      </p:grpSpPr>
      <p:sp>
        <p:nvSpPr>
          <p:cNvPr id="5" name="Google Shape;20;p4"/>
          <p:cNvSpPr txBox="1"/>
          <p:nvPr/>
        </p:nvSpPr>
        <p:spPr>
          <a:xfrm>
            <a:off x="459300" y="2268567"/>
            <a:ext cx="11204000" cy="4286800"/>
          </a:xfrm>
          <a:prstGeom prst="rect">
            <a:avLst/>
          </a:prstGeom>
          <a:noFill/>
          <a:ln>
            <a:noFill/>
          </a:ln>
        </p:spPr>
        <p:txBody>
          <a:bodyPr spcFirstLastPara="1" wrap="square" lIns="121900" tIns="121900" rIns="121900" bIns="121900" anchor="t" anchorCtr="0">
            <a:noAutofit/>
          </a:bodyPr>
          <a:lstStyle/>
          <a:p>
            <a:pPr marL="609585" lvl="0" indent="-507987" algn="l" rtl="0">
              <a:spcBef>
                <a:spcPts val="0"/>
              </a:spcBef>
              <a:spcAft>
                <a:spcPts val="0"/>
              </a:spcAft>
              <a:buSzPts val="2400"/>
              <a:buAutoNum type="arabicParenR"/>
            </a:pPr>
            <a:r>
              <a:rPr lang="en" sz="3200"/>
              <a:t>What was today’s lesson about?</a:t>
            </a:r>
            <a:endParaRPr sz="3200"/>
          </a:p>
          <a:p>
            <a:pPr marL="609585" lvl="0" indent="-507987" algn="l" rtl="0">
              <a:spcBef>
                <a:spcPts val="0"/>
              </a:spcBef>
              <a:spcAft>
                <a:spcPts val="0"/>
              </a:spcAft>
              <a:buSzPts val="2400"/>
              <a:buAutoNum type="arabicParenR"/>
            </a:pPr>
            <a:r>
              <a:rPr lang="en" sz="3200"/>
              <a:t>What were your 3 ‘takeaways’? </a:t>
            </a:r>
            <a:endParaRPr sz="3200"/>
          </a:p>
          <a:p>
            <a:pPr marL="609585" lvl="0" indent="-507987" algn="l" rtl="0">
              <a:spcBef>
                <a:spcPts val="0"/>
              </a:spcBef>
              <a:spcAft>
                <a:spcPts val="0"/>
              </a:spcAft>
              <a:buSzPts val="2400"/>
              <a:buAutoNum type="arabicParenR"/>
            </a:pPr>
            <a:r>
              <a:rPr lang="en" sz="3200"/>
              <a:t>How did this link to the topic (INSERT TOPIC HERE) that you are studying? </a:t>
            </a:r>
            <a:endParaRPr sz="3200"/>
          </a:p>
          <a:p>
            <a:pPr marL="0" lvl="0" indent="0" algn="l" rtl="0">
              <a:spcBef>
                <a:spcPts val="0"/>
              </a:spcBef>
              <a:spcAft>
                <a:spcPts val="0"/>
              </a:spcAft>
              <a:buNone/>
            </a:pPr>
            <a:endParaRPr sz="2400"/>
          </a:p>
        </p:txBody>
      </p:sp>
      <p:sp>
        <p:nvSpPr>
          <p:cNvPr id="6" name="Google Shape;21;p4"/>
          <p:cNvSpPr txBox="1"/>
          <p:nvPr/>
        </p:nvSpPr>
        <p:spPr>
          <a:xfrm>
            <a:off x="4537201" y="1419567"/>
            <a:ext cx="2180353" cy="935200"/>
          </a:xfrm>
          <a:prstGeom prst="rect">
            <a:avLst/>
          </a:prstGeom>
          <a:noFill/>
          <a:ln>
            <a:noFill/>
          </a:ln>
        </p:spPr>
        <p:txBody>
          <a:bodyPr spcFirstLastPara="1" wrap="square" lIns="121900" tIns="121900" rIns="121900" bIns="121900" anchor="t" anchorCtr="0">
            <a:noAutofit/>
          </a:bodyPr>
          <a:lstStyle/>
          <a:p>
            <a:pPr marL="0" lvl="0" indent="0" algn="l" rtl="0">
              <a:spcBef>
                <a:spcPts val="0"/>
              </a:spcBef>
              <a:spcAft>
                <a:spcPts val="0"/>
              </a:spcAft>
              <a:buNone/>
            </a:pPr>
            <a:r>
              <a:rPr lang="en" sz="4000" u="sng"/>
              <a:t>Plenary</a:t>
            </a:r>
            <a:endParaRPr sz="4000" u="sng"/>
          </a:p>
        </p:txBody>
      </p:sp>
      <p:sp>
        <p:nvSpPr>
          <p:cNvPr id="7" name="Date Placeholder 4">
            <a:extLst>
              <a:ext uri="{FF2B5EF4-FFF2-40B4-BE49-F238E27FC236}">
                <a16:creationId xmlns:a16="http://schemas.microsoft.com/office/drawing/2014/main" id="{2F269C40-C8DA-2444-9D73-50A007607B59}"/>
              </a:ext>
            </a:extLst>
          </p:cNvPr>
          <p:cNvSpPr>
            <a:spLocks noGrp="1"/>
          </p:cNvSpPr>
          <p:nvPr>
            <p:ph type="dt" sz="half" idx="2"/>
          </p:nvPr>
        </p:nvSpPr>
        <p:spPr>
          <a:xfrm>
            <a:off x="1346501" y="-6037"/>
            <a:ext cx="1785167" cy="366183"/>
          </a:xfrm>
          <a:prstGeom prst="rect">
            <a:avLst/>
          </a:prstGeom>
        </p:spPr>
        <p:txBody>
          <a:bodyPr vert="horz" lIns="91440" tIns="45720" rIns="91440" bIns="45720" rtlCol="0" anchor="ctr"/>
          <a:lstStyle>
            <a:lvl1pPr algn="l">
              <a:defRPr lang="en-US" sz="2133" b="1" i="0" u="sng" strike="noStrike" cap="none" smtClean="0">
                <a:solidFill>
                  <a:srgbClr val="000000"/>
                </a:solidFill>
                <a:latin typeface="Arial"/>
                <a:ea typeface="Arial"/>
                <a:cs typeface="Arial"/>
                <a:sym typeface="Arial"/>
              </a:defRPr>
            </a:lvl1pPr>
          </a:lstStyle>
          <a:p>
            <a:fld id="{427D64EB-3275-48FA-A3AC-E7C361E51366}" type="datetimeFigureOut">
              <a:rPr lang="en-GB" smtClean="0"/>
              <a:t>10/07/2025</a:t>
            </a:fld>
            <a:endParaRPr lang="en-GB"/>
          </a:p>
        </p:txBody>
      </p:sp>
    </p:spTree>
    <p:extLst>
      <p:ext uri="{BB962C8B-B14F-4D97-AF65-F5344CB8AC3E}">
        <p14:creationId xmlns:p14="http://schemas.microsoft.com/office/powerpoint/2010/main" val="2208021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93AA4-071C-40E3-9E20-FE19141D37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32A3CE6-331A-441D-ABC8-4CC100A76A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A878120-D957-4A95-9B36-F330F8429B7A}"/>
              </a:ext>
            </a:extLst>
          </p:cNvPr>
          <p:cNvSpPr>
            <a:spLocks noGrp="1"/>
          </p:cNvSpPr>
          <p:nvPr>
            <p:ph type="dt" sz="half" idx="10"/>
          </p:nvPr>
        </p:nvSpPr>
        <p:spPr/>
        <p:txBody>
          <a:bodyPr/>
          <a:lstStyle/>
          <a:p>
            <a:fld id="{427D64EB-3275-48FA-A3AC-E7C361E51366}" type="datetimeFigureOut">
              <a:rPr lang="en-GB" smtClean="0"/>
              <a:t>10/07/2025</a:t>
            </a:fld>
            <a:endParaRPr lang="en-GB"/>
          </a:p>
        </p:txBody>
      </p:sp>
      <p:sp>
        <p:nvSpPr>
          <p:cNvPr id="5" name="Footer Placeholder 4">
            <a:extLst>
              <a:ext uri="{FF2B5EF4-FFF2-40B4-BE49-F238E27FC236}">
                <a16:creationId xmlns:a16="http://schemas.microsoft.com/office/drawing/2014/main" id="{D4990D1D-9705-4EA3-8BAF-BA62F72774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9AD66D-8D64-4EE8-9B89-B4F163D263FB}"/>
              </a:ext>
            </a:extLst>
          </p:cNvPr>
          <p:cNvSpPr>
            <a:spLocks noGrp="1"/>
          </p:cNvSpPr>
          <p:nvPr>
            <p:ph type="sldNum" sz="quarter" idx="12"/>
          </p:nvPr>
        </p:nvSpPr>
        <p:spPr/>
        <p:txBody>
          <a:bodyPr/>
          <a:lstStyle/>
          <a:p>
            <a:fld id="{025247E8-0B50-4D33-8793-42935DF76F26}" type="slidenum">
              <a:rPr lang="en-GB" smtClean="0"/>
              <a:t>‹#›</a:t>
            </a:fld>
            <a:endParaRPr lang="en-GB"/>
          </a:p>
        </p:txBody>
      </p:sp>
    </p:spTree>
    <p:extLst>
      <p:ext uri="{BB962C8B-B14F-4D97-AF65-F5344CB8AC3E}">
        <p14:creationId xmlns:p14="http://schemas.microsoft.com/office/powerpoint/2010/main" val="3878970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p:nvPr/>
        </p:nvSpPr>
        <p:spPr>
          <a:xfrm>
            <a:off x="0" y="6516052"/>
            <a:ext cx="12192000" cy="369200"/>
          </a:xfrm>
          <a:prstGeom prst="rect">
            <a:avLst/>
          </a:prstGeom>
          <a:solidFill>
            <a:schemeClr val="dk1"/>
          </a:solidFill>
          <a:ln>
            <a:noFill/>
          </a:ln>
        </p:spPr>
        <p:txBody>
          <a:bodyPr spcFirstLastPara="1" wrap="square" lIns="91433" tIns="45700" rIns="91433" bIns="45700" anchor="t" anchorCtr="0">
            <a:noAutofit/>
          </a:bodyPr>
          <a:lstStyle/>
          <a:p>
            <a:pPr marL="0" marR="0" lvl="0" indent="0" algn="ctr" rtl="0">
              <a:lnSpc>
                <a:spcPct val="100000"/>
              </a:lnSpc>
              <a:spcBef>
                <a:spcPts val="0"/>
              </a:spcBef>
              <a:spcAft>
                <a:spcPts val="0"/>
              </a:spcAft>
              <a:buClr>
                <a:srgbClr val="FEC600"/>
              </a:buClr>
              <a:buSzPts val="1400"/>
              <a:buFont typeface="Cabin"/>
              <a:buNone/>
            </a:pPr>
            <a:r>
              <a:rPr lang="en-GB" sz="1867" b="0" i="0" u="none" strike="noStrike" cap="none">
                <a:solidFill>
                  <a:srgbClr val="FEC600"/>
                </a:solidFill>
                <a:latin typeface="Cabin"/>
                <a:ea typeface="Cabin"/>
                <a:cs typeface="Cabin"/>
                <a:sym typeface="Cabin"/>
              </a:rPr>
              <a:t>Calm    |    Aspiration    |    Respect    |    Engagement</a:t>
            </a:r>
            <a:endParaRPr sz="1467"/>
          </a:p>
        </p:txBody>
      </p:sp>
      <p:sp>
        <p:nvSpPr>
          <p:cNvPr id="7" name="Google Shape;7;p1"/>
          <p:cNvSpPr/>
          <p:nvPr/>
        </p:nvSpPr>
        <p:spPr>
          <a:xfrm>
            <a:off x="0" y="1198304"/>
            <a:ext cx="12192000" cy="144000"/>
          </a:xfrm>
          <a:prstGeom prst="rect">
            <a:avLst/>
          </a:prstGeom>
          <a:solidFill>
            <a:srgbClr val="00AFF0"/>
          </a:solidFill>
          <a:ln>
            <a:noFill/>
          </a:ln>
        </p:spPr>
        <p:txBody>
          <a:bodyPr spcFirstLastPara="1" wrap="square" lIns="91433" tIns="45700" rIns="91433" bIns="45700" anchor="ctr" anchorCtr="0">
            <a:noAutofit/>
          </a:bodyPr>
          <a:lstStyle/>
          <a:p>
            <a:pPr marL="0" marR="0" lvl="0" indent="0" algn="ctr" rtl="0">
              <a:lnSpc>
                <a:spcPct val="100000"/>
              </a:lnSpc>
              <a:spcBef>
                <a:spcPts val="0"/>
              </a:spcBef>
              <a:spcAft>
                <a:spcPts val="0"/>
              </a:spcAft>
              <a:buClr>
                <a:schemeClr val="lt1"/>
              </a:buClr>
              <a:buSzPts val="1400"/>
              <a:buFont typeface="Calibri"/>
              <a:buNone/>
            </a:pPr>
            <a:endParaRPr sz="1867" b="0" i="0" u="none" strike="noStrike" cap="none">
              <a:solidFill>
                <a:srgbClr val="FFFFFF"/>
              </a:solidFill>
              <a:latin typeface="Calibri"/>
              <a:ea typeface="Calibri"/>
              <a:cs typeface="Calibri"/>
              <a:sym typeface="Calibri"/>
            </a:endParaRPr>
          </a:p>
        </p:txBody>
      </p:sp>
      <p:pic>
        <p:nvPicPr>
          <p:cNvPr id="8" name="Google Shape;8;p1"/>
          <p:cNvPicPr preferRelativeResize="0"/>
          <p:nvPr/>
        </p:nvPicPr>
        <p:blipFill rotWithShape="1">
          <a:blip r:embed="rId8">
            <a:alphaModFix/>
          </a:blip>
          <a:srcRect/>
          <a:stretch/>
        </p:blipFill>
        <p:spPr>
          <a:xfrm>
            <a:off x="192002" y="99849"/>
            <a:ext cx="856129" cy="793680"/>
          </a:xfrm>
          <a:prstGeom prst="rect">
            <a:avLst/>
          </a:prstGeom>
          <a:noFill/>
          <a:ln>
            <a:noFill/>
          </a:ln>
        </p:spPr>
      </p:pic>
      <p:sp>
        <p:nvSpPr>
          <p:cNvPr id="9" name="Google Shape;9;p1"/>
          <p:cNvSpPr/>
          <p:nvPr/>
        </p:nvSpPr>
        <p:spPr>
          <a:xfrm>
            <a:off x="0" y="1414328"/>
            <a:ext cx="12192000" cy="70400"/>
          </a:xfrm>
          <a:prstGeom prst="rect">
            <a:avLst/>
          </a:prstGeom>
          <a:solidFill>
            <a:srgbClr val="FEC600"/>
          </a:solidFill>
          <a:ln>
            <a:noFill/>
          </a:ln>
        </p:spPr>
        <p:txBody>
          <a:bodyPr spcFirstLastPara="1" wrap="square" lIns="91433" tIns="45700" rIns="91433" bIns="45700" anchor="ctr" anchorCtr="0">
            <a:noAutofit/>
          </a:bodyPr>
          <a:lstStyle/>
          <a:p>
            <a:pPr marL="0" marR="0" lvl="0" indent="0" algn="ctr" rtl="0">
              <a:lnSpc>
                <a:spcPct val="100000"/>
              </a:lnSpc>
              <a:spcBef>
                <a:spcPts val="0"/>
              </a:spcBef>
              <a:spcAft>
                <a:spcPts val="0"/>
              </a:spcAft>
              <a:buClr>
                <a:schemeClr val="lt1"/>
              </a:buClr>
              <a:buSzPts val="1400"/>
              <a:buFont typeface="Calibri"/>
              <a:buNone/>
            </a:pPr>
            <a:endParaRPr sz="1867" b="0" i="0" u="none" strike="noStrike" cap="none">
              <a:solidFill>
                <a:srgbClr val="FFFFFF"/>
              </a:solidFill>
              <a:latin typeface="Calibri"/>
              <a:ea typeface="Calibri"/>
              <a:cs typeface="Calibri"/>
              <a:sym typeface="Calibri"/>
            </a:endParaRPr>
          </a:p>
        </p:txBody>
      </p:sp>
      <p:sp>
        <p:nvSpPr>
          <p:cNvPr id="5" name="Date Placeholder 4">
            <a:extLst>
              <a:ext uri="{FF2B5EF4-FFF2-40B4-BE49-F238E27FC236}">
                <a16:creationId xmlns:a16="http://schemas.microsoft.com/office/drawing/2014/main" id="{2F269C40-C8DA-2444-9D73-50A007607B59}"/>
              </a:ext>
            </a:extLst>
          </p:cNvPr>
          <p:cNvSpPr>
            <a:spLocks noGrp="1"/>
          </p:cNvSpPr>
          <p:nvPr>
            <p:ph type="dt" sz="half" idx="2"/>
          </p:nvPr>
        </p:nvSpPr>
        <p:spPr>
          <a:xfrm>
            <a:off x="1346501" y="-6037"/>
            <a:ext cx="1785167" cy="366183"/>
          </a:xfrm>
          <a:prstGeom prst="rect">
            <a:avLst/>
          </a:prstGeom>
        </p:spPr>
        <p:txBody>
          <a:bodyPr vert="horz" lIns="91440" tIns="45720" rIns="91440" bIns="45720" rtlCol="0" anchor="ctr"/>
          <a:lstStyle>
            <a:lvl1pPr algn="l">
              <a:defRPr lang="en-US" sz="2133" b="1" i="0" u="sng" strike="noStrike" cap="none" smtClean="0">
                <a:solidFill>
                  <a:srgbClr val="000000"/>
                </a:solidFill>
                <a:latin typeface="Arial"/>
                <a:ea typeface="Arial"/>
                <a:cs typeface="Arial"/>
                <a:sym typeface="Arial"/>
              </a:defRPr>
            </a:lvl1pPr>
          </a:lstStyle>
          <a:p>
            <a:fld id="{427D64EB-3275-48FA-A3AC-E7C361E51366}" type="datetimeFigureOut">
              <a:rPr lang="en-GB" smtClean="0"/>
              <a:t>10/07/2025</a:t>
            </a:fld>
            <a:endParaRPr lang="en-GB"/>
          </a:p>
        </p:txBody>
      </p:sp>
      <p:sp>
        <p:nvSpPr>
          <p:cNvPr id="11" name="Text Placeholder 10">
            <a:extLst>
              <a:ext uri="{FF2B5EF4-FFF2-40B4-BE49-F238E27FC236}">
                <a16:creationId xmlns:a16="http://schemas.microsoft.com/office/drawing/2014/main" id="{D88D0487-8944-0740-A1D6-7A3C0AC4CF19}"/>
              </a:ext>
            </a:extLst>
          </p:cNvPr>
          <p:cNvSpPr>
            <a:spLocks noGrp="1"/>
          </p:cNvSpPr>
          <p:nvPr>
            <p:ph type="body" idx="1"/>
          </p:nvPr>
        </p:nvSpPr>
        <p:spPr>
          <a:xfrm>
            <a:off x="192001" y="1556752"/>
            <a:ext cx="10515600"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Box 11">
            <a:extLst>
              <a:ext uri="{FF2B5EF4-FFF2-40B4-BE49-F238E27FC236}">
                <a16:creationId xmlns:a16="http://schemas.microsoft.com/office/drawing/2014/main" id="{3CA9DBDA-7C6E-F949-ADE3-02DFCACABA8A}"/>
              </a:ext>
            </a:extLst>
          </p:cNvPr>
          <p:cNvSpPr txBox="1"/>
          <p:nvPr/>
        </p:nvSpPr>
        <p:spPr>
          <a:xfrm>
            <a:off x="1346500" y="382593"/>
            <a:ext cx="7670307" cy="748795"/>
          </a:xfrm>
          <a:prstGeom prst="rect">
            <a:avLst/>
          </a:prstGeom>
          <a:noFill/>
        </p:spPr>
        <p:txBody>
          <a:bodyPr wrap="square" rtlCol="0">
            <a:spAutoFit/>
          </a:bodyPr>
          <a:lstStyle/>
          <a:p>
            <a:r>
              <a:rPr lang="en-US" sz="2133" b="1"/>
              <a:t>Title: Introduction to Monologues  </a:t>
            </a:r>
          </a:p>
          <a:p>
            <a:r>
              <a:rPr lang="en-US" sz="2133" b="1"/>
              <a:t>LO: To be able to understand what a monologue is</a:t>
            </a:r>
          </a:p>
        </p:txBody>
      </p:sp>
    </p:spTree>
    <p:extLst>
      <p:ext uri="{BB962C8B-B14F-4D97-AF65-F5344CB8AC3E}">
        <p14:creationId xmlns:p14="http://schemas.microsoft.com/office/powerpoint/2010/main" val="3336552049"/>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94819D6-6E43-4B9E-86A3-9C782A37BA11}"/>
              </a:ext>
            </a:extLst>
          </p:cNvPr>
          <p:cNvSpPr txBox="1"/>
          <p:nvPr/>
        </p:nvSpPr>
        <p:spPr>
          <a:xfrm>
            <a:off x="0" y="1392701"/>
            <a:ext cx="12393637" cy="5232202"/>
          </a:xfrm>
          <a:prstGeom prst="rect">
            <a:avLst/>
          </a:prstGeom>
          <a:noFill/>
        </p:spPr>
        <p:txBody>
          <a:bodyPr wrap="square" lIns="91440" tIns="45720" rIns="91440" bIns="45720" rtlCol="0" anchor="t">
            <a:spAutoFit/>
          </a:bodyPr>
          <a:lstStyle/>
          <a:p>
            <a:pPr lvl="0"/>
            <a:r>
              <a:rPr lang="en-GB" sz="4000" b="1" dirty="0"/>
              <a:t>Do It Now</a:t>
            </a:r>
          </a:p>
          <a:p>
            <a:pPr lvl="0"/>
            <a:endParaRPr lang="en-GB" sz="2800" dirty="0"/>
          </a:p>
          <a:p>
            <a:pPr lvl="0"/>
            <a:r>
              <a:rPr lang="en-GB" sz="3600" dirty="0"/>
              <a:t>1. Explain the difference between a Duologue and a Monologue?</a:t>
            </a:r>
          </a:p>
          <a:p>
            <a:pPr lvl="0"/>
            <a:endParaRPr lang="en-GB" sz="3600" dirty="0"/>
          </a:p>
          <a:p>
            <a:pPr lvl="0"/>
            <a:r>
              <a:rPr lang="en-GB" sz="3600" dirty="0"/>
              <a:t>2. What is the purpose of a role on the wall when working with Duologues?</a:t>
            </a:r>
          </a:p>
          <a:p>
            <a:pPr marL="342900" indent="-342900">
              <a:buAutoNum type="arabicPeriod"/>
            </a:pPr>
            <a:endParaRPr lang="en-GB" sz="2400" dirty="0"/>
          </a:p>
          <a:p>
            <a:endParaRPr lang="en-GB" sz="2400" dirty="0"/>
          </a:p>
          <a:p>
            <a:endParaRPr lang="en-GB" sz="2400" dirty="0"/>
          </a:p>
          <a:p>
            <a:endParaRPr lang="en-GB" dirty="0"/>
          </a:p>
        </p:txBody>
      </p:sp>
    </p:spTree>
    <p:extLst>
      <p:ext uri="{BB962C8B-B14F-4D97-AF65-F5344CB8AC3E}">
        <p14:creationId xmlns:p14="http://schemas.microsoft.com/office/powerpoint/2010/main" val="1949011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FC3D7D-C4AF-44E7-8FB4-B667CC4AF06D}"/>
              </a:ext>
            </a:extLst>
          </p:cNvPr>
          <p:cNvSpPr txBox="1"/>
          <p:nvPr/>
        </p:nvSpPr>
        <p:spPr>
          <a:xfrm>
            <a:off x="391128" y="1184683"/>
            <a:ext cx="10592972" cy="5386090"/>
          </a:xfrm>
          <a:prstGeom prst="rect">
            <a:avLst/>
          </a:prstGeom>
          <a:noFill/>
        </p:spPr>
        <p:txBody>
          <a:bodyPr wrap="square" lIns="91440" tIns="45720" rIns="91440" bIns="45720" rtlCol="0" anchor="t">
            <a:spAutoFit/>
          </a:bodyPr>
          <a:lstStyle/>
          <a:p>
            <a:r>
              <a:rPr lang="en-GB" sz="2800" b="1" u="sng" dirty="0"/>
              <a:t>Annotating a Duologue</a:t>
            </a:r>
          </a:p>
          <a:p>
            <a:endParaRPr lang="en-GB" sz="2800" b="1" dirty="0"/>
          </a:p>
          <a:p>
            <a:r>
              <a:rPr lang="en-GB" sz="2400" b="1" dirty="0"/>
              <a:t>In order to further understand a Duologue you must read it through first to gain an idea of what the Duologue is about. Once you have an idea you then have to think about the delivery, so your next step is to mark key words, phrases, and punctuation that will impact the delivery of the duologue.</a:t>
            </a:r>
          </a:p>
          <a:p>
            <a:r>
              <a:rPr lang="en-GB" sz="2400" b="1" dirty="0"/>
              <a:t>Remember when working with a duologue, this involves two character/actors working together. So in order to understand the duologue on a deeper level it is important to look at both characters when annotating.</a:t>
            </a:r>
          </a:p>
          <a:p>
            <a:r>
              <a:rPr lang="en-GB" sz="2400" b="1" dirty="0"/>
              <a:t> </a:t>
            </a:r>
          </a:p>
          <a:p>
            <a:r>
              <a:rPr lang="en-GB" sz="2400" b="1" dirty="0"/>
              <a:t>On the next slide there is a duologue with annotations as an example. Read it through using the annotations as support.</a:t>
            </a:r>
            <a:endParaRPr lang="en-GB" sz="2800" b="1" dirty="0"/>
          </a:p>
        </p:txBody>
      </p:sp>
    </p:spTree>
    <p:extLst>
      <p:ext uri="{BB962C8B-B14F-4D97-AF65-F5344CB8AC3E}">
        <p14:creationId xmlns:p14="http://schemas.microsoft.com/office/powerpoint/2010/main" val="691648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016E34-D62C-8360-0F18-B0091E74D3B5}"/>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5566D2D-90D6-41C3-859A-3E020D7D3E3A}"/>
              </a:ext>
            </a:extLst>
          </p:cNvPr>
          <p:cNvSpPr txBox="1"/>
          <p:nvPr/>
        </p:nvSpPr>
        <p:spPr>
          <a:xfrm>
            <a:off x="0" y="1422692"/>
            <a:ext cx="3762521" cy="707886"/>
          </a:xfrm>
          <a:prstGeom prst="rect">
            <a:avLst/>
          </a:prstGeom>
          <a:noFill/>
        </p:spPr>
        <p:txBody>
          <a:bodyPr wrap="square" rtlCol="0">
            <a:spAutoFit/>
          </a:bodyPr>
          <a:lstStyle/>
          <a:p>
            <a:r>
              <a:rPr lang="en-GB" sz="2000" dirty="0"/>
              <a:t>Below is part of a duologue which has annotations</a:t>
            </a:r>
          </a:p>
        </p:txBody>
      </p:sp>
      <p:cxnSp>
        <p:nvCxnSpPr>
          <p:cNvPr id="6" name="Straight Arrow Connector 5">
            <a:extLst>
              <a:ext uri="{FF2B5EF4-FFF2-40B4-BE49-F238E27FC236}">
                <a16:creationId xmlns:a16="http://schemas.microsoft.com/office/drawing/2014/main" id="{0E2C2131-685E-4D96-B62D-030DC8643D90}"/>
              </a:ext>
            </a:extLst>
          </p:cNvPr>
          <p:cNvCxnSpPr>
            <a:cxnSpLocks/>
          </p:cNvCxnSpPr>
          <p:nvPr/>
        </p:nvCxnSpPr>
        <p:spPr>
          <a:xfrm>
            <a:off x="3530991" y="3391192"/>
            <a:ext cx="375140" cy="1584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9BD585A-DC37-4CED-801F-98609B19C88B}"/>
              </a:ext>
            </a:extLst>
          </p:cNvPr>
          <p:cNvCxnSpPr>
            <a:cxnSpLocks/>
          </p:cNvCxnSpPr>
          <p:nvPr/>
        </p:nvCxnSpPr>
        <p:spPr>
          <a:xfrm>
            <a:off x="3530991" y="2195942"/>
            <a:ext cx="476838" cy="1175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E72D1214-FA75-4460-A68A-621015FC2369}"/>
              </a:ext>
            </a:extLst>
          </p:cNvPr>
          <p:cNvSpPr txBox="1"/>
          <p:nvPr/>
        </p:nvSpPr>
        <p:spPr>
          <a:xfrm>
            <a:off x="9718431" y="5532375"/>
            <a:ext cx="2370407" cy="830997"/>
          </a:xfrm>
          <a:prstGeom prst="rect">
            <a:avLst/>
          </a:prstGeom>
          <a:noFill/>
        </p:spPr>
        <p:txBody>
          <a:bodyPr wrap="square" rtlCol="0">
            <a:spAutoFit/>
          </a:bodyPr>
          <a:lstStyle/>
          <a:p>
            <a:r>
              <a:rPr lang="en-GB" sz="2400" dirty="0"/>
              <a:t>Could we add in anymore?</a:t>
            </a:r>
          </a:p>
        </p:txBody>
      </p:sp>
      <p:sp>
        <p:nvSpPr>
          <p:cNvPr id="4" name="TextBox 3">
            <a:extLst>
              <a:ext uri="{FF2B5EF4-FFF2-40B4-BE49-F238E27FC236}">
                <a16:creationId xmlns:a16="http://schemas.microsoft.com/office/drawing/2014/main" id="{8A795CE4-C973-467F-98B2-1588FE7489A9}"/>
              </a:ext>
            </a:extLst>
          </p:cNvPr>
          <p:cNvSpPr txBox="1"/>
          <p:nvPr/>
        </p:nvSpPr>
        <p:spPr>
          <a:xfrm>
            <a:off x="3906131" y="1440865"/>
            <a:ext cx="8182707" cy="5105443"/>
          </a:xfrm>
          <a:prstGeom prst="rect">
            <a:avLst/>
          </a:prstGeom>
          <a:noFill/>
        </p:spPr>
        <p:txBody>
          <a:bodyPr wrap="square" numCol="2" rtlCol="0">
            <a:spAutoFit/>
          </a:bodyPr>
          <a:lstStyle/>
          <a:p>
            <a:r>
              <a:rPr lang="en-GB" sz="1200" b="1" dirty="0"/>
              <a:t>(GRACE and TESS standing in a small closet. Perhaps represented by a box of light, or nothing </a:t>
            </a:r>
          </a:p>
          <a:p>
            <a:r>
              <a:rPr lang="en-GB" sz="1200" b="1" dirty="0"/>
              <a:t>at all. They can’t see much and stand very close together. …Shortly after the lockdown.)</a:t>
            </a:r>
          </a:p>
          <a:p>
            <a:r>
              <a:rPr lang="en-GB" sz="1200" dirty="0"/>
              <a:t>GRACE: Are you sure this is the safest place to be?</a:t>
            </a:r>
          </a:p>
          <a:p>
            <a:r>
              <a:rPr lang="en-GB" sz="1200" dirty="0"/>
              <a:t>TESS: No.</a:t>
            </a:r>
          </a:p>
          <a:p>
            <a:r>
              <a:rPr lang="en-GB" sz="1200" dirty="0"/>
              <a:t>GRACE: </a:t>
            </a:r>
            <a:r>
              <a:rPr lang="en-GB" sz="1200" dirty="0">
                <a:highlight>
                  <a:srgbClr val="FFFF00"/>
                </a:highlight>
              </a:rPr>
              <a:t>What?! </a:t>
            </a:r>
            <a:r>
              <a:rPr lang="en-GB" sz="1200" dirty="0"/>
              <a:t>Then why are we in here? Why did you say—?</a:t>
            </a:r>
          </a:p>
          <a:p>
            <a:r>
              <a:rPr lang="en-GB" sz="1200" dirty="0"/>
              <a:t>TESS: I never said it was the safest.</a:t>
            </a:r>
          </a:p>
          <a:p>
            <a:r>
              <a:rPr lang="en-GB" sz="1200" dirty="0"/>
              <a:t>GRACE: </a:t>
            </a:r>
            <a:r>
              <a:rPr lang="en-GB" sz="1200" dirty="0">
                <a:highlight>
                  <a:srgbClr val="FFFF00"/>
                </a:highlight>
              </a:rPr>
              <a:t>Yes you did! </a:t>
            </a:r>
            <a:r>
              <a:rPr lang="en-GB" sz="1200" dirty="0">
                <a:solidFill>
                  <a:srgbClr val="FF0000"/>
                </a:solidFill>
              </a:rPr>
              <a:t>There was no way I would have come in here if it wasn’t for you. The </a:t>
            </a:r>
          </a:p>
          <a:p>
            <a:r>
              <a:rPr lang="en-GB" sz="1200" dirty="0">
                <a:solidFill>
                  <a:srgbClr val="FF0000"/>
                </a:solidFill>
              </a:rPr>
              <a:t>only reason I rushed out of the bathroom and in here is because everyone was yelling. I hate </a:t>
            </a:r>
          </a:p>
          <a:p>
            <a:r>
              <a:rPr lang="en-GB" sz="1200" dirty="0">
                <a:solidFill>
                  <a:srgbClr val="FF0000"/>
                </a:solidFill>
              </a:rPr>
              <a:t>closets. I hate all small spaces. I’m what-ever-you-call-phobic.</a:t>
            </a:r>
          </a:p>
          <a:p>
            <a:r>
              <a:rPr lang="en-GB" sz="1200" dirty="0"/>
              <a:t>TESS</a:t>
            </a:r>
            <a:r>
              <a:rPr lang="en-GB" sz="1200" dirty="0">
                <a:solidFill>
                  <a:srgbClr val="FF0000"/>
                </a:solidFill>
              </a:rPr>
              <a:t>: You need to be quiet—you’re making it unsafe.</a:t>
            </a:r>
          </a:p>
          <a:p>
            <a:r>
              <a:rPr lang="en-GB" sz="1200" dirty="0"/>
              <a:t>GRACE: </a:t>
            </a:r>
            <a:r>
              <a:rPr lang="en-GB" sz="1200" dirty="0">
                <a:solidFill>
                  <a:srgbClr val="FF0000"/>
                </a:solidFill>
              </a:rPr>
              <a:t>I would rather be floating on a tiny raft in the middle of ocean than stuck in a tiny </a:t>
            </a:r>
          </a:p>
          <a:p>
            <a:r>
              <a:rPr lang="en-GB" sz="1200" dirty="0">
                <a:solidFill>
                  <a:srgbClr val="FF0000"/>
                </a:solidFill>
              </a:rPr>
              <a:t>closet. But you said ‘let’s get in here, quick’ like you knew that this was the safest place and </a:t>
            </a:r>
          </a:p>
          <a:p>
            <a:r>
              <a:rPr lang="en-GB" sz="1200" dirty="0">
                <a:solidFill>
                  <a:srgbClr val="FF0000"/>
                </a:solidFill>
              </a:rPr>
              <a:t>so I listened to you. Why? I should have run in the opposite direction.</a:t>
            </a:r>
          </a:p>
          <a:p>
            <a:r>
              <a:rPr lang="en-GB" sz="1200" dirty="0"/>
              <a:t>TESS: </a:t>
            </a:r>
            <a:r>
              <a:rPr lang="en-GB" sz="1200" dirty="0">
                <a:solidFill>
                  <a:srgbClr val="FF0000"/>
                </a:solidFill>
              </a:rPr>
              <a:t>You know what, this would be the safest place…if you weren’t in it.</a:t>
            </a:r>
          </a:p>
          <a:p>
            <a:r>
              <a:rPr lang="en-GB" sz="1200" dirty="0"/>
              <a:t>GRACE: </a:t>
            </a:r>
            <a:r>
              <a:rPr lang="en-GB" sz="1200" dirty="0">
                <a:highlight>
                  <a:srgbClr val="FFFF00"/>
                </a:highlight>
              </a:rPr>
              <a:t>Then maybe I should go. You want me to go, I’ll go.</a:t>
            </a:r>
          </a:p>
          <a:p>
            <a:r>
              <a:rPr lang="en-GB" sz="1200" dirty="0"/>
              <a:t>(Pause, she waits for a response.)</a:t>
            </a:r>
          </a:p>
          <a:p>
            <a:r>
              <a:rPr lang="en-GB" sz="1200" dirty="0"/>
              <a:t>GRACE: </a:t>
            </a:r>
            <a:r>
              <a:rPr lang="en-GB" sz="1200" dirty="0">
                <a:highlight>
                  <a:srgbClr val="FFFF00"/>
                </a:highlight>
              </a:rPr>
              <a:t>I’m going.</a:t>
            </a:r>
          </a:p>
          <a:p>
            <a:r>
              <a:rPr lang="en-GB" sz="1200" dirty="0"/>
              <a:t>(She gets up, but TESS pulls her back.)</a:t>
            </a:r>
          </a:p>
          <a:p>
            <a:r>
              <a:rPr lang="en-GB" sz="1200" dirty="0"/>
              <a:t>TESS: Stop alright. Don’t be stupid. You’re staying. Just shut up for like two seconds.</a:t>
            </a:r>
          </a:p>
          <a:p>
            <a:r>
              <a:rPr lang="en-GB" sz="1200" dirty="0"/>
              <a:t>(GRACE stays. A few silent beats. They can hear each other breathing.)</a:t>
            </a:r>
          </a:p>
          <a:p>
            <a:r>
              <a:rPr lang="en-GB" sz="1200" dirty="0"/>
              <a:t>GRACE: Have you ever been in a lockdown before?</a:t>
            </a:r>
          </a:p>
          <a:p>
            <a:r>
              <a:rPr lang="en-GB" sz="1200" dirty="0"/>
              <a:t>TESS: No. But my dad’s a cop and he’s shown me a bunch of videos.</a:t>
            </a:r>
          </a:p>
          <a:p>
            <a:r>
              <a:rPr lang="en-GB" sz="1200" dirty="0"/>
              <a:t>GRACE: Oh my God what did I just touch?</a:t>
            </a:r>
          </a:p>
          <a:p>
            <a:r>
              <a:rPr lang="en-GB" sz="1200" dirty="0"/>
              <a:t>TESS: I don’t know what did you touch. </a:t>
            </a:r>
          </a:p>
          <a:p>
            <a:r>
              <a:rPr lang="en-GB" sz="1200" dirty="0"/>
              <a:t>GRACE: </a:t>
            </a:r>
            <a:r>
              <a:rPr lang="en-GB" sz="1200" dirty="0">
                <a:highlight>
                  <a:srgbClr val="FFFF00"/>
                </a:highlight>
              </a:rPr>
              <a:t>I don’t know! But it was…wet. </a:t>
            </a:r>
          </a:p>
          <a:p>
            <a:endParaRPr lang="en-GB" sz="1600" dirty="0"/>
          </a:p>
        </p:txBody>
      </p:sp>
      <p:sp>
        <p:nvSpPr>
          <p:cNvPr id="11" name="TextBox 10">
            <a:extLst>
              <a:ext uri="{FF2B5EF4-FFF2-40B4-BE49-F238E27FC236}">
                <a16:creationId xmlns:a16="http://schemas.microsoft.com/office/drawing/2014/main" id="{5DF967B3-A706-4E03-96F5-69212510590A}"/>
              </a:ext>
            </a:extLst>
          </p:cNvPr>
          <p:cNvSpPr txBox="1"/>
          <p:nvPr/>
        </p:nvSpPr>
        <p:spPr>
          <a:xfrm>
            <a:off x="2475915" y="1976689"/>
            <a:ext cx="1577676" cy="307777"/>
          </a:xfrm>
          <a:prstGeom prst="rect">
            <a:avLst/>
          </a:prstGeom>
          <a:noFill/>
        </p:spPr>
        <p:txBody>
          <a:bodyPr wrap="none" rtlCol="0">
            <a:spAutoFit/>
          </a:bodyPr>
          <a:lstStyle/>
          <a:p>
            <a:r>
              <a:rPr lang="en-GB" dirty="0">
                <a:solidFill>
                  <a:srgbClr val="FF0000"/>
                </a:solidFill>
              </a:rPr>
              <a:t>Sounding scared </a:t>
            </a:r>
          </a:p>
        </p:txBody>
      </p:sp>
      <p:sp>
        <p:nvSpPr>
          <p:cNvPr id="13" name="TextBox 12">
            <a:extLst>
              <a:ext uri="{FF2B5EF4-FFF2-40B4-BE49-F238E27FC236}">
                <a16:creationId xmlns:a16="http://schemas.microsoft.com/office/drawing/2014/main" id="{2CF75C67-C9F5-497F-AC2D-72AA1098A120}"/>
              </a:ext>
            </a:extLst>
          </p:cNvPr>
          <p:cNvSpPr txBox="1"/>
          <p:nvPr/>
        </p:nvSpPr>
        <p:spPr>
          <a:xfrm>
            <a:off x="2722103" y="2838463"/>
            <a:ext cx="1209821" cy="1169551"/>
          </a:xfrm>
          <a:prstGeom prst="rect">
            <a:avLst/>
          </a:prstGeom>
          <a:noFill/>
        </p:spPr>
        <p:txBody>
          <a:bodyPr wrap="square" rtlCol="0">
            <a:spAutoFit/>
          </a:bodyPr>
          <a:lstStyle/>
          <a:p>
            <a:r>
              <a:rPr lang="en-GB" dirty="0">
                <a:solidFill>
                  <a:srgbClr val="FF0000"/>
                </a:solidFill>
              </a:rPr>
              <a:t>Emotions becoming more heightened, Spiralling </a:t>
            </a:r>
          </a:p>
        </p:txBody>
      </p:sp>
      <p:cxnSp>
        <p:nvCxnSpPr>
          <p:cNvPr id="18" name="Straight Arrow Connector 17">
            <a:extLst>
              <a:ext uri="{FF2B5EF4-FFF2-40B4-BE49-F238E27FC236}">
                <a16:creationId xmlns:a16="http://schemas.microsoft.com/office/drawing/2014/main" id="{C3317029-7B98-402F-B362-B74EB123980A}"/>
              </a:ext>
            </a:extLst>
          </p:cNvPr>
          <p:cNvCxnSpPr>
            <a:cxnSpLocks/>
          </p:cNvCxnSpPr>
          <p:nvPr/>
        </p:nvCxnSpPr>
        <p:spPr>
          <a:xfrm flipH="1">
            <a:off x="7568421" y="4346917"/>
            <a:ext cx="54863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7756A75C-E1C1-4FEF-8420-0722F7846958}"/>
              </a:ext>
            </a:extLst>
          </p:cNvPr>
          <p:cNvSpPr txBox="1"/>
          <p:nvPr/>
        </p:nvSpPr>
        <p:spPr>
          <a:xfrm>
            <a:off x="8299938" y="4009292"/>
            <a:ext cx="1247336" cy="523220"/>
          </a:xfrm>
          <a:prstGeom prst="rect">
            <a:avLst/>
          </a:prstGeom>
          <a:noFill/>
        </p:spPr>
        <p:txBody>
          <a:bodyPr wrap="square" rtlCol="0">
            <a:spAutoFit/>
          </a:bodyPr>
          <a:lstStyle/>
          <a:p>
            <a:r>
              <a:rPr lang="en-GB" dirty="0">
                <a:solidFill>
                  <a:srgbClr val="FF0000"/>
                </a:solidFill>
              </a:rPr>
              <a:t>Calmer but annoyed </a:t>
            </a:r>
          </a:p>
        </p:txBody>
      </p:sp>
      <p:cxnSp>
        <p:nvCxnSpPr>
          <p:cNvPr id="25" name="Straight Arrow Connector 24">
            <a:extLst>
              <a:ext uri="{FF2B5EF4-FFF2-40B4-BE49-F238E27FC236}">
                <a16:creationId xmlns:a16="http://schemas.microsoft.com/office/drawing/2014/main" id="{876C5BEF-AD48-45EA-8EB5-FCF985103D9D}"/>
              </a:ext>
            </a:extLst>
          </p:cNvPr>
          <p:cNvCxnSpPr>
            <a:cxnSpLocks/>
          </p:cNvCxnSpPr>
          <p:nvPr/>
        </p:nvCxnSpPr>
        <p:spPr>
          <a:xfrm flipV="1">
            <a:off x="3530991" y="4853355"/>
            <a:ext cx="589715" cy="2406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E72EC1B7-317B-4C16-A461-695593281514}"/>
              </a:ext>
            </a:extLst>
          </p:cNvPr>
          <p:cNvSpPr txBox="1"/>
          <p:nvPr/>
        </p:nvSpPr>
        <p:spPr>
          <a:xfrm>
            <a:off x="2696310" y="5059998"/>
            <a:ext cx="1209821" cy="1169551"/>
          </a:xfrm>
          <a:prstGeom prst="rect">
            <a:avLst/>
          </a:prstGeom>
          <a:noFill/>
        </p:spPr>
        <p:txBody>
          <a:bodyPr wrap="square" rtlCol="0">
            <a:spAutoFit/>
          </a:bodyPr>
          <a:lstStyle/>
          <a:p>
            <a:r>
              <a:rPr lang="en-GB" dirty="0">
                <a:solidFill>
                  <a:srgbClr val="FF0000"/>
                </a:solidFill>
              </a:rPr>
              <a:t>Hushed but more frustration present in voice </a:t>
            </a:r>
          </a:p>
        </p:txBody>
      </p:sp>
      <p:sp>
        <p:nvSpPr>
          <p:cNvPr id="28" name="TextBox 27">
            <a:extLst>
              <a:ext uri="{FF2B5EF4-FFF2-40B4-BE49-F238E27FC236}">
                <a16:creationId xmlns:a16="http://schemas.microsoft.com/office/drawing/2014/main" id="{BA5E5F0F-4B6B-48E0-B52E-F5E7138AE680}"/>
              </a:ext>
            </a:extLst>
          </p:cNvPr>
          <p:cNvSpPr txBox="1"/>
          <p:nvPr/>
        </p:nvSpPr>
        <p:spPr>
          <a:xfrm>
            <a:off x="8299938" y="4832359"/>
            <a:ext cx="1842868" cy="523220"/>
          </a:xfrm>
          <a:prstGeom prst="rect">
            <a:avLst/>
          </a:prstGeom>
          <a:noFill/>
        </p:spPr>
        <p:txBody>
          <a:bodyPr wrap="square" rtlCol="0">
            <a:spAutoFit/>
          </a:bodyPr>
          <a:lstStyle/>
          <a:p>
            <a:r>
              <a:rPr lang="en-GB" dirty="0">
                <a:solidFill>
                  <a:srgbClr val="FF0000"/>
                </a:solidFill>
              </a:rPr>
              <a:t>Irritation, frustration annoyed but hushed </a:t>
            </a:r>
          </a:p>
        </p:txBody>
      </p:sp>
      <p:cxnSp>
        <p:nvCxnSpPr>
          <p:cNvPr id="30" name="Straight Arrow Connector 29">
            <a:extLst>
              <a:ext uri="{FF2B5EF4-FFF2-40B4-BE49-F238E27FC236}">
                <a16:creationId xmlns:a16="http://schemas.microsoft.com/office/drawing/2014/main" id="{F9709BA5-4251-4C63-B63A-3C29443D930D}"/>
              </a:ext>
            </a:extLst>
          </p:cNvPr>
          <p:cNvCxnSpPr>
            <a:cxnSpLocks/>
          </p:cNvCxnSpPr>
          <p:nvPr/>
        </p:nvCxnSpPr>
        <p:spPr>
          <a:xfrm flipH="1">
            <a:off x="7664546" y="5093969"/>
            <a:ext cx="733866" cy="5508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1BB64930-F58E-47B4-9CDB-915D1EBB0E7C}"/>
              </a:ext>
            </a:extLst>
          </p:cNvPr>
          <p:cNvCxnSpPr>
            <a:cxnSpLocks/>
          </p:cNvCxnSpPr>
          <p:nvPr/>
        </p:nvCxnSpPr>
        <p:spPr>
          <a:xfrm flipH="1">
            <a:off x="9286436" y="1440865"/>
            <a:ext cx="431995" cy="1600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B52F879B-D82C-42BA-AE83-DD67F061D7FA}"/>
              </a:ext>
            </a:extLst>
          </p:cNvPr>
          <p:cNvSpPr txBox="1"/>
          <p:nvPr/>
        </p:nvSpPr>
        <p:spPr>
          <a:xfrm>
            <a:off x="9931791" y="787791"/>
            <a:ext cx="1252024" cy="523220"/>
          </a:xfrm>
          <a:prstGeom prst="rect">
            <a:avLst/>
          </a:prstGeom>
          <a:noFill/>
        </p:spPr>
        <p:txBody>
          <a:bodyPr wrap="square" rtlCol="0">
            <a:spAutoFit/>
          </a:bodyPr>
          <a:lstStyle/>
          <a:p>
            <a:r>
              <a:rPr lang="en-GB" dirty="0"/>
              <a:t>Upset and scared </a:t>
            </a:r>
          </a:p>
        </p:txBody>
      </p:sp>
      <p:sp>
        <p:nvSpPr>
          <p:cNvPr id="38" name="TextBox 37">
            <a:extLst>
              <a:ext uri="{FF2B5EF4-FFF2-40B4-BE49-F238E27FC236}">
                <a16:creationId xmlns:a16="http://schemas.microsoft.com/office/drawing/2014/main" id="{D1CAF94E-A877-49F1-8148-DF1E8069BC71}"/>
              </a:ext>
            </a:extLst>
          </p:cNvPr>
          <p:cNvSpPr txBox="1"/>
          <p:nvPr/>
        </p:nvSpPr>
        <p:spPr>
          <a:xfrm>
            <a:off x="53928" y="2450958"/>
            <a:ext cx="2264899" cy="1815882"/>
          </a:xfrm>
          <a:prstGeom prst="rect">
            <a:avLst/>
          </a:prstGeom>
          <a:noFill/>
        </p:spPr>
        <p:txBody>
          <a:bodyPr wrap="square" rtlCol="0">
            <a:spAutoFit/>
          </a:bodyPr>
          <a:lstStyle/>
          <a:p>
            <a:r>
              <a:rPr lang="en-GB" b="1" dirty="0"/>
              <a:t>As you can see I have noted down the emotions the characters may be feeling and then thought about how these emotions may come through in conversation.</a:t>
            </a:r>
          </a:p>
        </p:txBody>
      </p:sp>
      <p:sp>
        <p:nvSpPr>
          <p:cNvPr id="41" name="TextBox 40">
            <a:extLst>
              <a:ext uri="{FF2B5EF4-FFF2-40B4-BE49-F238E27FC236}">
                <a16:creationId xmlns:a16="http://schemas.microsoft.com/office/drawing/2014/main" id="{A8503261-9052-4769-90C2-D552500CA535}"/>
              </a:ext>
            </a:extLst>
          </p:cNvPr>
          <p:cNvSpPr txBox="1"/>
          <p:nvPr/>
        </p:nvSpPr>
        <p:spPr>
          <a:xfrm>
            <a:off x="225083" y="4573535"/>
            <a:ext cx="2361029" cy="738664"/>
          </a:xfrm>
          <a:prstGeom prst="rect">
            <a:avLst/>
          </a:prstGeom>
          <a:noFill/>
        </p:spPr>
        <p:txBody>
          <a:bodyPr wrap="square" rtlCol="0">
            <a:spAutoFit/>
          </a:bodyPr>
          <a:lstStyle/>
          <a:p>
            <a:r>
              <a:rPr lang="en-GB" dirty="0"/>
              <a:t>On the next side there is another duologue for you to annotate.</a:t>
            </a:r>
          </a:p>
        </p:txBody>
      </p:sp>
    </p:spTree>
    <p:extLst>
      <p:ext uri="{BB962C8B-B14F-4D97-AF65-F5344CB8AC3E}">
        <p14:creationId xmlns:p14="http://schemas.microsoft.com/office/powerpoint/2010/main" val="794475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016E34-D62C-8360-0F18-B0091E74D3B5}"/>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0AE403A8-C887-4030-83C6-6D5966541AE7}"/>
              </a:ext>
            </a:extLst>
          </p:cNvPr>
          <p:cNvSpPr/>
          <p:nvPr/>
        </p:nvSpPr>
        <p:spPr>
          <a:xfrm>
            <a:off x="5763064" y="1310791"/>
            <a:ext cx="6428936" cy="400110"/>
          </a:xfrm>
          <a:prstGeom prst="rect">
            <a:avLst/>
          </a:prstGeom>
        </p:spPr>
        <p:txBody>
          <a:bodyPr wrap="square">
            <a:spAutoFit/>
          </a:bodyPr>
          <a:lstStyle/>
          <a:p>
            <a:pPr algn="just"/>
            <a:endParaRPr lang="en-GB" sz="2000" dirty="0">
              <a:latin typeface="+mj-lt"/>
            </a:endParaRPr>
          </a:p>
        </p:txBody>
      </p:sp>
      <p:sp>
        <p:nvSpPr>
          <p:cNvPr id="9" name="TextBox 8">
            <a:extLst>
              <a:ext uri="{FF2B5EF4-FFF2-40B4-BE49-F238E27FC236}">
                <a16:creationId xmlns:a16="http://schemas.microsoft.com/office/drawing/2014/main" id="{F65FAF2F-F0D7-4BD9-A26E-6B1841175FD7}"/>
              </a:ext>
            </a:extLst>
          </p:cNvPr>
          <p:cNvSpPr txBox="1"/>
          <p:nvPr/>
        </p:nvSpPr>
        <p:spPr>
          <a:xfrm>
            <a:off x="389206" y="2931109"/>
            <a:ext cx="10747716" cy="2677656"/>
          </a:xfrm>
          <a:prstGeom prst="rect">
            <a:avLst/>
          </a:prstGeom>
          <a:noFill/>
        </p:spPr>
        <p:txBody>
          <a:bodyPr wrap="square" rtlCol="0">
            <a:spAutoFit/>
          </a:bodyPr>
          <a:lstStyle/>
          <a:p>
            <a:r>
              <a:rPr lang="en-GB" sz="2400" dirty="0"/>
              <a:t>1. What emotions are being presented?</a:t>
            </a:r>
          </a:p>
          <a:p>
            <a:endParaRPr lang="en-GB" sz="2400" dirty="0"/>
          </a:p>
          <a:p>
            <a:endParaRPr lang="en-GB" sz="2400" dirty="0"/>
          </a:p>
          <a:p>
            <a:r>
              <a:rPr lang="en-GB" sz="2400" dirty="0"/>
              <a:t>2. How can we make this noticeable through performance?</a:t>
            </a:r>
          </a:p>
          <a:p>
            <a:endParaRPr lang="en-GB" sz="2400" dirty="0"/>
          </a:p>
          <a:p>
            <a:endParaRPr lang="en-GB" sz="2400" dirty="0"/>
          </a:p>
          <a:p>
            <a:r>
              <a:rPr lang="en-GB" sz="2400" dirty="0"/>
              <a:t>3. Why is it important to know what emotions are being presented?</a:t>
            </a:r>
          </a:p>
        </p:txBody>
      </p:sp>
      <p:sp>
        <p:nvSpPr>
          <p:cNvPr id="3" name="TextBox 2">
            <a:extLst>
              <a:ext uri="{FF2B5EF4-FFF2-40B4-BE49-F238E27FC236}">
                <a16:creationId xmlns:a16="http://schemas.microsoft.com/office/drawing/2014/main" id="{5E3A6074-E8F2-4D13-A67A-12BA75DF1F43}"/>
              </a:ext>
            </a:extLst>
          </p:cNvPr>
          <p:cNvSpPr txBox="1"/>
          <p:nvPr/>
        </p:nvSpPr>
        <p:spPr>
          <a:xfrm>
            <a:off x="590844" y="1510846"/>
            <a:ext cx="10142806" cy="1077218"/>
          </a:xfrm>
          <a:prstGeom prst="rect">
            <a:avLst/>
          </a:prstGeom>
          <a:noFill/>
        </p:spPr>
        <p:txBody>
          <a:bodyPr wrap="square" rtlCol="0">
            <a:spAutoFit/>
          </a:bodyPr>
          <a:lstStyle/>
          <a:p>
            <a:r>
              <a:rPr lang="en-GB" sz="3200" b="1" dirty="0"/>
              <a:t>When annotating your duologue think about the below questions</a:t>
            </a:r>
          </a:p>
        </p:txBody>
      </p:sp>
    </p:spTree>
    <p:extLst>
      <p:ext uri="{BB962C8B-B14F-4D97-AF65-F5344CB8AC3E}">
        <p14:creationId xmlns:p14="http://schemas.microsoft.com/office/powerpoint/2010/main" val="1262421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016E34-D62C-8360-0F18-B0091E74D3B5}"/>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78EB17A1-0264-E1E4-9271-37F435B7ADC4}"/>
              </a:ext>
            </a:extLst>
          </p:cNvPr>
          <p:cNvSpPr txBox="1"/>
          <p:nvPr/>
        </p:nvSpPr>
        <p:spPr>
          <a:xfrm>
            <a:off x="799514" y="2686528"/>
            <a:ext cx="10592972" cy="2739211"/>
          </a:xfrm>
          <a:prstGeom prst="rect">
            <a:avLst/>
          </a:prstGeom>
          <a:noFill/>
        </p:spPr>
        <p:txBody>
          <a:bodyPr wrap="square" lIns="91440" tIns="45720" rIns="91440" bIns="45720" rtlCol="0" anchor="t">
            <a:spAutoFit/>
          </a:bodyPr>
          <a:lstStyle/>
          <a:p>
            <a:r>
              <a:rPr lang="en-GB" sz="2800" dirty="0"/>
              <a:t>On the next slide is a duologue. It is important for you to read it through first. Once you have done this you will then need to add your annotations.</a:t>
            </a:r>
          </a:p>
          <a:p>
            <a:r>
              <a:rPr lang="en-GB" sz="2800" dirty="0"/>
              <a:t>Use the previous two slides as a guide.</a:t>
            </a:r>
          </a:p>
          <a:p>
            <a:endParaRPr lang="en-GB" sz="2400" dirty="0"/>
          </a:p>
          <a:p>
            <a:r>
              <a:rPr lang="en-GB" dirty="0"/>
              <a:t> </a:t>
            </a:r>
            <a:r>
              <a:rPr lang="en-GB" sz="3600" dirty="0"/>
              <a:t>Think are they happy, sad or excited etc . . . . . </a:t>
            </a:r>
          </a:p>
        </p:txBody>
      </p:sp>
      <p:sp>
        <p:nvSpPr>
          <p:cNvPr id="3" name="TextBox 2">
            <a:extLst>
              <a:ext uri="{FF2B5EF4-FFF2-40B4-BE49-F238E27FC236}">
                <a16:creationId xmlns:a16="http://schemas.microsoft.com/office/drawing/2014/main" id="{C76E5D04-24D7-4C93-936C-A9405D039C42}"/>
              </a:ext>
            </a:extLst>
          </p:cNvPr>
          <p:cNvSpPr txBox="1"/>
          <p:nvPr/>
        </p:nvSpPr>
        <p:spPr>
          <a:xfrm>
            <a:off x="281354" y="1463040"/>
            <a:ext cx="4909625" cy="584775"/>
          </a:xfrm>
          <a:prstGeom prst="rect">
            <a:avLst/>
          </a:prstGeom>
          <a:noFill/>
        </p:spPr>
        <p:txBody>
          <a:bodyPr wrap="square" rtlCol="0">
            <a:spAutoFit/>
          </a:bodyPr>
          <a:lstStyle/>
          <a:p>
            <a:r>
              <a:rPr lang="en-GB" sz="3200" dirty="0"/>
              <a:t>Your turn to annotate</a:t>
            </a:r>
          </a:p>
        </p:txBody>
      </p:sp>
    </p:spTree>
    <p:extLst>
      <p:ext uri="{BB962C8B-B14F-4D97-AF65-F5344CB8AC3E}">
        <p14:creationId xmlns:p14="http://schemas.microsoft.com/office/powerpoint/2010/main" val="1412215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016E34-D62C-8360-0F18-B0091E74D3B5}"/>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C4CEB962-67FF-44F9-A03B-010876EAFAFA}"/>
              </a:ext>
            </a:extLst>
          </p:cNvPr>
          <p:cNvSpPr/>
          <p:nvPr/>
        </p:nvSpPr>
        <p:spPr>
          <a:xfrm>
            <a:off x="697831" y="1419726"/>
            <a:ext cx="10904621" cy="5101397"/>
          </a:xfrm>
          <a:prstGeom prst="rect">
            <a:avLst/>
          </a:prstGeom>
        </p:spPr>
        <p:txBody>
          <a:bodyPr wrap="square" numCol="2">
            <a:spAutoFit/>
          </a:bodyPr>
          <a:lstStyle/>
          <a:p>
            <a:r>
              <a:rPr lang="en-GB" sz="1100" b="1" dirty="0"/>
              <a:t>THE EXAM</a:t>
            </a:r>
          </a:p>
          <a:p>
            <a:r>
              <a:rPr lang="en-GB" sz="1100" b="1" dirty="0"/>
              <a:t>by Alison Chaplin</a:t>
            </a:r>
          </a:p>
          <a:p>
            <a:r>
              <a:rPr lang="en-GB" sz="1100" dirty="0"/>
              <a:t> </a:t>
            </a:r>
            <a:endParaRPr lang="en-GB" sz="1050" dirty="0"/>
          </a:p>
          <a:p>
            <a:r>
              <a:rPr lang="en-GB" sz="1050" b="1" dirty="0"/>
              <a:t>Two students exit the exam room. They are carrying pencil cases and maths equipment. One student (SAM) looks stressed, the other (ALEX) looks relaxed.</a:t>
            </a:r>
          </a:p>
          <a:p>
            <a:endParaRPr lang="en-GB" sz="1050" dirty="0"/>
          </a:p>
          <a:p>
            <a:r>
              <a:rPr lang="en-GB" sz="1050" dirty="0"/>
              <a:t>Two characters. Male or female. Ages 12 - 18.</a:t>
            </a:r>
          </a:p>
          <a:p>
            <a:endParaRPr lang="en-GB" sz="1050" dirty="0"/>
          </a:p>
          <a:p>
            <a:endParaRPr lang="en-GB" sz="1050" dirty="0"/>
          </a:p>
          <a:p>
            <a:r>
              <a:rPr lang="en-GB" sz="1050" dirty="0"/>
              <a:t>SAM: So glad that’s over!</a:t>
            </a:r>
          </a:p>
          <a:p>
            <a:endParaRPr lang="en-GB" sz="1050" dirty="0"/>
          </a:p>
          <a:p>
            <a:r>
              <a:rPr lang="en-GB" sz="1050" dirty="0"/>
              <a:t>ALEX: Me too.</a:t>
            </a:r>
          </a:p>
          <a:p>
            <a:endParaRPr lang="en-GB" sz="1050" dirty="0"/>
          </a:p>
          <a:p>
            <a:r>
              <a:rPr lang="en-GB" sz="1050" dirty="0"/>
              <a:t>SAM: I couldn’t sleep last night.</a:t>
            </a:r>
          </a:p>
          <a:p>
            <a:endParaRPr lang="en-GB" sz="1050" dirty="0"/>
          </a:p>
          <a:p>
            <a:r>
              <a:rPr lang="en-GB" sz="1050" dirty="0"/>
              <a:t>ALEX: Why?</a:t>
            </a:r>
          </a:p>
          <a:p>
            <a:endParaRPr lang="en-GB" sz="1050" dirty="0"/>
          </a:p>
          <a:p>
            <a:r>
              <a:rPr lang="en-GB" sz="1050" dirty="0"/>
              <a:t>SAM: I was so worried. Maths is my worst subject.</a:t>
            </a:r>
          </a:p>
          <a:p>
            <a:endParaRPr lang="en-GB" sz="1050" dirty="0"/>
          </a:p>
          <a:p>
            <a:r>
              <a:rPr lang="en-GB" sz="1050" dirty="0"/>
              <a:t>ALEX: You need to chill.</a:t>
            </a:r>
          </a:p>
          <a:p>
            <a:endParaRPr lang="en-GB" sz="1050" dirty="0"/>
          </a:p>
          <a:p>
            <a:r>
              <a:rPr lang="en-GB" sz="1050" dirty="0"/>
              <a:t>SAM: I was revising until midnight.</a:t>
            </a:r>
          </a:p>
          <a:p>
            <a:endParaRPr lang="en-GB" sz="1050" dirty="0"/>
          </a:p>
          <a:p>
            <a:r>
              <a:rPr lang="en-GB" sz="1050" dirty="0"/>
              <a:t>ALEX: Wow. I don’t believe in revising the day before an exam.</a:t>
            </a:r>
          </a:p>
          <a:p>
            <a:endParaRPr lang="en-GB" sz="1050" dirty="0"/>
          </a:p>
          <a:p>
            <a:r>
              <a:rPr lang="en-GB" sz="1050" dirty="0"/>
              <a:t>SAM: Why not? That’s crazy!</a:t>
            </a:r>
          </a:p>
          <a:p>
            <a:endParaRPr lang="en-GB" sz="1050" dirty="0"/>
          </a:p>
          <a:p>
            <a:r>
              <a:rPr lang="en-GB" sz="1050" dirty="0"/>
              <a:t>ALEX: My dad says if you don’t know it by then you’ll never know it.</a:t>
            </a:r>
          </a:p>
          <a:p>
            <a:endParaRPr lang="en-GB" sz="1050" dirty="0"/>
          </a:p>
          <a:p>
            <a:r>
              <a:rPr lang="en-GB" sz="1050" dirty="0"/>
              <a:t>SAM: I like to be prepared.</a:t>
            </a:r>
          </a:p>
          <a:p>
            <a:endParaRPr lang="en-GB" sz="1050" dirty="0"/>
          </a:p>
          <a:p>
            <a:r>
              <a:rPr lang="en-GB" sz="1050" dirty="0"/>
              <a:t>ALEX: I was just watching TV.</a:t>
            </a:r>
          </a:p>
          <a:p>
            <a:endParaRPr lang="en-GB" sz="1050" dirty="0"/>
          </a:p>
          <a:p>
            <a:r>
              <a:rPr lang="en-GB" sz="1050" dirty="0"/>
              <a:t>SAM: I couldn’t sleep.</a:t>
            </a:r>
          </a:p>
          <a:p>
            <a:endParaRPr lang="en-GB" sz="1050" dirty="0"/>
          </a:p>
          <a:p>
            <a:r>
              <a:rPr lang="en-GB" sz="1050" dirty="0"/>
              <a:t>ALEX: Then me and Danny had a few turns on the X-Box.</a:t>
            </a:r>
          </a:p>
          <a:p>
            <a:endParaRPr lang="en-GB" sz="1050" dirty="0"/>
          </a:p>
          <a:p>
            <a:r>
              <a:rPr lang="en-GB" sz="1050" dirty="0"/>
              <a:t>SAM: I had nightmares and everything.</a:t>
            </a:r>
          </a:p>
          <a:p>
            <a:endParaRPr lang="en-GB" sz="1050" dirty="0"/>
          </a:p>
          <a:p>
            <a:r>
              <a:rPr lang="en-GB" sz="1050" dirty="0"/>
              <a:t>ALEX: You never know what the questions are going to be anyway.</a:t>
            </a:r>
          </a:p>
          <a:p>
            <a:endParaRPr lang="en-GB" sz="1050" dirty="0"/>
          </a:p>
          <a:p>
            <a:r>
              <a:rPr lang="en-GB" sz="1050" dirty="0"/>
              <a:t>SAM: I knew it would be a hard exam.</a:t>
            </a:r>
          </a:p>
          <a:p>
            <a:endParaRPr lang="en-GB" sz="1050" dirty="0"/>
          </a:p>
          <a:p>
            <a:r>
              <a:rPr lang="en-GB" sz="1050" dirty="0"/>
              <a:t>ALEX: So no point stressing about it.</a:t>
            </a:r>
          </a:p>
          <a:p>
            <a:endParaRPr lang="en-GB" sz="1050" dirty="0"/>
          </a:p>
          <a:p>
            <a:r>
              <a:rPr lang="en-GB" sz="1050" dirty="0"/>
              <a:t>SAM: But I didn’t think it would be that hard.</a:t>
            </a:r>
          </a:p>
          <a:p>
            <a:endParaRPr lang="en-GB" sz="1050" dirty="0"/>
          </a:p>
          <a:p>
            <a:r>
              <a:rPr lang="en-GB" sz="1050" dirty="0"/>
              <a:t>ALEX: But it was even easier than I thought it would be.</a:t>
            </a:r>
          </a:p>
          <a:p>
            <a:endParaRPr lang="en-GB" sz="1050" dirty="0"/>
          </a:p>
          <a:p>
            <a:r>
              <a:rPr lang="en-GB" sz="1050" dirty="0"/>
              <a:t>ALEX and SAM (Together. Realising what the other person has said): What do you mean?</a:t>
            </a:r>
          </a:p>
          <a:p>
            <a:endParaRPr lang="en-GB" sz="1050" dirty="0"/>
          </a:p>
          <a:p>
            <a:r>
              <a:rPr lang="en-GB" sz="1050" dirty="0"/>
              <a:t>SAM: You thought it was easy?</a:t>
            </a:r>
          </a:p>
          <a:p>
            <a:endParaRPr lang="en-GB" sz="1050" dirty="0"/>
          </a:p>
          <a:p>
            <a:r>
              <a:rPr lang="en-GB" sz="1050" dirty="0"/>
              <a:t>ALEX: You thought it was hard?</a:t>
            </a:r>
          </a:p>
          <a:p>
            <a:endParaRPr lang="en-GB" sz="1050" dirty="0"/>
          </a:p>
          <a:p>
            <a:r>
              <a:rPr lang="en-GB" sz="1050" dirty="0"/>
              <a:t>SAM: Oh no. What have I done wrong?</a:t>
            </a:r>
          </a:p>
        </p:txBody>
      </p:sp>
    </p:spTree>
    <p:extLst>
      <p:ext uri="{BB962C8B-B14F-4D97-AF65-F5344CB8AC3E}">
        <p14:creationId xmlns:p14="http://schemas.microsoft.com/office/powerpoint/2010/main" val="2289428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016E34-D62C-8360-0F18-B0091E74D3B5}"/>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78EB17A1-0264-E1E4-9271-37F435B7ADC4}"/>
              </a:ext>
            </a:extLst>
          </p:cNvPr>
          <p:cNvSpPr txBox="1"/>
          <p:nvPr/>
        </p:nvSpPr>
        <p:spPr>
          <a:xfrm>
            <a:off x="419686" y="1842868"/>
            <a:ext cx="11352628" cy="3046988"/>
          </a:xfrm>
          <a:prstGeom prst="rect">
            <a:avLst/>
          </a:prstGeom>
          <a:noFill/>
        </p:spPr>
        <p:txBody>
          <a:bodyPr wrap="square" lIns="91440" tIns="45720" rIns="91440" bIns="45720" rtlCol="0" anchor="t">
            <a:spAutoFit/>
          </a:bodyPr>
          <a:lstStyle/>
          <a:p>
            <a:r>
              <a:rPr lang="en-GB" sz="2400" b="1" dirty="0"/>
              <a:t>Now you have completed your annotation task it is time to think about the backstory.</a:t>
            </a:r>
            <a:endParaRPr lang="en-GB" sz="2400" dirty="0"/>
          </a:p>
          <a:p>
            <a:endParaRPr lang="en-GB" sz="2400" dirty="0"/>
          </a:p>
          <a:p>
            <a:endParaRPr lang="en-GB" sz="2400" dirty="0"/>
          </a:p>
          <a:p>
            <a:r>
              <a:rPr lang="en-GB" sz="2400" dirty="0"/>
              <a:t>Now extend the duologue slightly by adding your own section on the end.</a:t>
            </a:r>
          </a:p>
          <a:p>
            <a:endParaRPr lang="en-GB" sz="2400" b="1" dirty="0"/>
          </a:p>
          <a:p>
            <a:endParaRPr lang="en-GB" sz="2400" b="1" dirty="0"/>
          </a:p>
          <a:p>
            <a:r>
              <a:rPr lang="en-GB" sz="2400" b="1" dirty="0"/>
              <a:t>Be creative </a:t>
            </a:r>
            <a:endParaRPr lang="en-GB" sz="2400" dirty="0"/>
          </a:p>
        </p:txBody>
      </p:sp>
    </p:spTree>
    <p:extLst>
      <p:ext uri="{BB962C8B-B14F-4D97-AF65-F5344CB8AC3E}">
        <p14:creationId xmlns:p14="http://schemas.microsoft.com/office/powerpoint/2010/main" val="2593104665"/>
      </p:ext>
    </p:extLst>
  </p:cSld>
  <p:clrMapOvr>
    <a:masterClrMapping/>
  </p:clrMapOvr>
</p:sld>
</file>

<file path=ppt/theme/theme1.xml><?xml version="1.0" encoding="utf-8"?>
<a:theme xmlns:a="http://schemas.openxmlformats.org/drawingml/2006/main" name="Template lates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NEWA starting finishing template" id="{D0A2545F-C7F2-490E-B4C7-7C3895CA81FD}" vid="{5D330794-402F-47F5-863F-43C81816262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A707BAC76F84242A6CA823F6150362E" ma:contentTypeVersion="15" ma:contentTypeDescription="Create a new document." ma:contentTypeScope="" ma:versionID="2c553ed4558345bf73edfedf43acc847">
  <xsd:schema xmlns:xsd="http://www.w3.org/2001/XMLSchema" xmlns:xs="http://www.w3.org/2001/XMLSchema" xmlns:p="http://schemas.microsoft.com/office/2006/metadata/properties" xmlns:ns3="07a89d61-23bc-433d-814d-9bb8b1145aa2" xmlns:ns4="5d656b3c-1cb1-4956-a858-0e81555cc12c" targetNamespace="http://schemas.microsoft.com/office/2006/metadata/properties" ma:root="true" ma:fieldsID="54d704696bf9e2879be69f91d8973bc1" ns3:_="" ns4:_="">
    <xsd:import namespace="07a89d61-23bc-433d-814d-9bb8b1145aa2"/>
    <xsd:import namespace="5d656b3c-1cb1-4956-a858-0e81555cc12c"/>
    <xsd:element name="properties">
      <xsd:complexType>
        <xsd:sequence>
          <xsd:element name="documentManagement">
            <xsd:complexType>
              <xsd:all>
                <xsd:element ref="ns3:MediaServiceMetadata" minOccurs="0"/>
                <xsd:element ref="ns3:MediaServiceFastMetadata" minOccurs="0"/>
                <xsd:element ref="ns3:MediaLengthInSeconds" minOccurs="0"/>
                <xsd:element ref="ns3:MediaServiceDateTaken" minOccurs="0"/>
                <xsd:element ref="ns4:SharedWithUsers" minOccurs="0"/>
                <xsd:element ref="ns4:SharedWithDetails" minOccurs="0"/>
                <xsd:element ref="ns4:SharingHintHash" minOccurs="0"/>
                <xsd:element ref="ns3:_activity" minOccurs="0"/>
                <xsd:element ref="ns3:MediaServiceAutoTags" minOccurs="0"/>
                <xsd:element ref="ns3:MediaServiceObjectDetectorVersions" minOccurs="0"/>
                <xsd:element ref="ns3:MediaServiceGenerationTime" minOccurs="0"/>
                <xsd:element ref="ns3:MediaServiceEventHashCode" minOccurs="0"/>
                <xsd:element ref="ns3:MediaServiceSearchProperties" minOccurs="0"/>
                <xsd:element ref="ns3:MediaServiceSystem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a89d61-23bc-433d-814d-9bb8b1145a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_activity" ma:index="15" nillable="true" ma:displayName="_activity" ma:hidden="true" ma:internalName="_activity">
      <xsd:simpleType>
        <xsd:restriction base="dms:Note"/>
      </xsd:simpleType>
    </xsd:element>
    <xsd:element name="MediaServiceAutoTags" ma:index="16" nillable="true" ma:displayName="Tags" ma:internalName="MediaServiceAutoTags"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656b3c-1cb1-4956-a858-0e81555cc12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07a89d61-23bc-433d-814d-9bb8b1145aa2" xsi:nil="true"/>
  </documentManagement>
</p:properties>
</file>

<file path=customXml/itemProps1.xml><?xml version="1.0" encoding="utf-8"?>
<ds:datastoreItem xmlns:ds="http://schemas.openxmlformats.org/officeDocument/2006/customXml" ds:itemID="{EBC7A431-3114-4DCF-A7CA-BB50B74E0D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a89d61-23bc-433d-814d-9bb8b1145aa2"/>
    <ds:schemaRef ds:uri="5d656b3c-1cb1-4956-a858-0e81555cc12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B1A04C2-1A2F-4F13-8286-E69BA7DDF587}">
  <ds:schemaRefs>
    <ds:schemaRef ds:uri="http://schemas.microsoft.com/sharepoint/v3/contenttype/forms"/>
  </ds:schemaRefs>
</ds:datastoreItem>
</file>

<file path=customXml/itemProps3.xml><?xml version="1.0" encoding="utf-8"?>
<ds:datastoreItem xmlns:ds="http://schemas.openxmlformats.org/officeDocument/2006/customXml" ds:itemID="{027E8740-C1BB-4A9F-8571-DF82244281FC}">
  <ds:schemaRefs>
    <ds:schemaRef ds:uri="http://www.w3.org/XML/1998/namespace"/>
    <ds:schemaRef ds:uri="http://schemas.microsoft.com/office/2006/documentManagement/types"/>
    <ds:schemaRef ds:uri="http://purl.org/dc/elements/1.1/"/>
    <ds:schemaRef ds:uri="http://purl.org/dc/dcmitype/"/>
    <ds:schemaRef ds:uri="07a89d61-23bc-433d-814d-9bb8b1145aa2"/>
    <ds:schemaRef ds:uri="5d656b3c-1cb1-4956-a858-0e81555cc12c"/>
    <ds:schemaRef ds:uri="http://schemas.openxmlformats.org/package/2006/metadata/core-properties"/>
    <ds:schemaRef ds:uri="http://schemas.microsoft.com/office/2006/metadata/properties"/>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T and L master</Template>
  <TotalTime>2012</TotalTime>
  <Words>1036</Words>
  <Application>Microsoft Office PowerPoint</Application>
  <PresentationFormat>Widescreen</PresentationFormat>
  <Paragraphs>123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Cabin</vt:lpstr>
      <vt:lpstr>Calibri</vt:lpstr>
      <vt:lpstr>Template latest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M Porter</dc:creator>
  <cp:lastModifiedBy>Miss R McCurdy</cp:lastModifiedBy>
  <cp:revision>90</cp:revision>
  <dcterms:created xsi:type="dcterms:W3CDTF">2024-04-08T12:35:50Z</dcterms:created>
  <dcterms:modified xsi:type="dcterms:W3CDTF">2025-07-10T11:01:24Z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0x0101004A707BAC76F84242A6CA823F6150362E</vt:lpwstr>
  </property>
</Properties>
</file>