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58" r:id="rId4"/>
    <p:sldId id="259" r:id="rId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5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video" Target="https://www.youtube.com/embed/_W0bSen8Qjg" TargetMode="Externa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video" Target="https://www.youtube.com/embed/4ASKMcdCc3g"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tarter slide (5)">
    <p:spTree>
      <p:nvGrpSpPr>
        <p:cNvPr id="1" name=""/>
        <p:cNvGrpSpPr/>
        <p:nvPr/>
      </p:nvGrpSpPr>
      <p:grpSpPr>
        <a:xfrm>
          <a:off x="0" y="0"/>
          <a:ext cx="0" cy="0"/>
          <a:chOff x="0" y="0"/>
          <a:chExt cx="0" cy="0"/>
        </a:xfrm>
      </p:grpSpPr>
      <p:pic>
        <p:nvPicPr>
          <p:cNvPr id="5" name="_W0bSen8Qjg"/>
          <p:cNvPicPr>
            <a:picLocks noRot="1" noChangeAspect="1"/>
          </p:cNvPicPr>
          <p:nvPr>
            <a:videoFile r:link="rId1"/>
          </p:nvPr>
        </p:nvPicPr>
        <p:blipFill>
          <a:blip r:embed="rId3"/>
          <a:stretch>
            <a:fillRect/>
          </a:stretch>
        </p:blipFill>
        <p:spPr>
          <a:xfrm>
            <a:off x="9507901" y="5008283"/>
            <a:ext cx="2684099" cy="1509805"/>
          </a:xfrm>
          <a:prstGeom prst="rect">
            <a:avLst/>
          </a:prstGeom>
        </p:spPr>
      </p:pic>
      <p:sp>
        <p:nvSpPr>
          <p:cNvPr id="7"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96DE745A-A1A8-48A7-A31B-066AD146B88B}" type="datetimeFigureOut">
              <a:rPr lang="en-GB" smtClean="0"/>
              <a:t>10/07/2025</a:t>
            </a:fld>
            <a:endParaRPr lang="en-GB"/>
          </a:p>
        </p:txBody>
      </p:sp>
    </p:spTree>
    <p:extLst>
      <p:ext uri="{BB962C8B-B14F-4D97-AF65-F5344CB8AC3E}">
        <p14:creationId xmlns:p14="http://schemas.microsoft.com/office/powerpoint/2010/main" val="180571646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cTn>
                <p:tgtEl>
                  <p:spTgt spid="5"/>
                </p:tgtEl>
              </p:cMediaNode>
            </p:video>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ter slide (10)">
    <p:spTree>
      <p:nvGrpSpPr>
        <p:cNvPr id="1" name=""/>
        <p:cNvGrpSpPr/>
        <p:nvPr/>
      </p:nvGrpSpPr>
      <p:grpSpPr>
        <a:xfrm>
          <a:off x="0" y="0"/>
          <a:ext cx="0" cy="0"/>
          <a:chOff x="0" y="0"/>
          <a:chExt cx="0" cy="0"/>
        </a:xfrm>
      </p:grpSpPr>
      <p:pic>
        <p:nvPicPr>
          <p:cNvPr id="4" name="4ASKMcdCc3g"/>
          <p:cNvPicPr>
            <a:picLocks noRot="1" noChangeAspect="1"/>
          </p:cNvPicPr>
          <p:nvPr>
            <a:videoFile r:link="rId1"/>
          </p:nvPr>
        </p:nvPicPr>
        <p:blipFill>
          <a:blip r:embed="rId3"/>
          <a:stretch>
            <a:fillRect/>
          </a:stretch>
        </p:blipFill>
        <p:spPr>
          <a:xfrm>
            <a:off x="9210405" y="4900705"/>
            <a:ext cx="2981595" cy="1677147"/>
          </a:xfrm>
          <a:prstGeom prst="rect">
            <a:avLst/>
          </a:prstGeom>
        </p:spPr>
      </p:pic>
      <p:sp>
        <p:nvSpPr>
          <p:cNvPr id="5"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96DE745A-A1A8-48A7-A31B-066AD146B88B}" type="datetimeFigureOut">
              <a:rPr lang="en-GB" smtClean="0"/>
              <a:t>10/07/2025</a:t>
            </a:fld>
            <a:endParaRPr lang="en-GB"/>
          </a:p>
        </p:txBody>
      </p:sp>
    </p:spTree>
    <p:extLst>
      <p:ext uri="{BB962C8B-B14F-4D97-AF65-F5344CB8AC3E}">
        <p14:creationId xmlns:p14="http://schemas.microsoft.com/office/powerpoint/2010/main" val="192199050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cTn>
                <p:tgtEl>
                  <p:spTgt spid="4"/>
                </p:tgtEl>
              </p:cMediaNode>
            </p:video>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tandar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6DE745A-A1A8-48A7-A31B-066AD146B88B}" type="datetimeFigureOut">
              <a:rPr lang="en-GB" smtClean="0"/>
              <a:t>10/07/2025</a:t>
            </a:fld>
            <a:endParaRPr lang="en-GB"/>
          </a:p>
        </p:txBody>
      </p:sp>
    </p:spTree>
    <p:extLst>
      <p:ext uri="{BB962C8B-B14F-4D97-AF65-F5344CB8AC3E}">
        <p14:creationId xmlns:p14="http://schemas.microsoft.com/office/powerpoint/2010/main" val="113757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2"/>
        <p:cNvGrpSpPr/>
        <p:nvPr/>
      </p:nvGrpSpPr>
      <p:grpSpPr>
        <a:xfrm>
          <a:off x="0" y="0"/>
          <a:ext cx="0" cy="0"/>
          <a:chOff x="0" y="0"/>
          <a:chExt cx="0" cy="0"/>
        </a:xfrm>
      </p:grpSpPr>
      <p:sp>
        <p:nvSpPr>
          <p:cNvPr id="23" name="Google Shape;23;p5"/>
          <p:cNvSpPr txBox="1">
            <a:spLocks noGrp="1"/>
          </p:cNvSpPr>
          <p:nvPr>
            <p:ph type="body" idx="1"/>
          </p:nvPr>
        </p:nvSpPr>
        <p:spPr>
          <a:xfrm>
            <a:off x="609600" y="1600201"/>
            <a:ext cx="10972800" cy="4526000"/>
          </a:xfrm>
          <a:prstGeom prst="rect">
            <a:avLst/>
          </a:prstGeom>
          <a:noFill/>
          <a:ln>
            <a:noFill/>
          </a:ln>
        </p:spPr>
        <p:txBody>
          <a:bodyPr spcFirstLastPara="1" wrap="square" lIns="68575" tIns="34275" rIns="68575" bIns="34275" anchor="t" anchorCtr="0"/>
          <a:lstStyle>
            <a:lvl1pPr marL="609585" marR="0" lvl="0" indent="-304792" algn="l" rtl="0">
              <a:spcBef>
                <a:spcPts val="667"/>
              </a:spcBef>
              <a:spcAft>
                <a:spcPts val="0"/>
              </a:spcAft>
              <a:buClr>
                <a:schemeClr val="dk1"/>
              </a:buClr>
              <a:buSzPts val="2400"/>
              <a:buFont typeface="Arial"/>
              <a:buNone/>
              <a:defRPr sz="3200" b="0" i="0" u="none" strike="noStrike" cap="none">
                <a:solidFill>
                  <a:schemeClr val="dk1"/>
                </a:solidFill>
                <a:latin typeface="Calibri"/>
                <a:ea typeface="Calibri"/>
                <a:cs typeface="Calibri"/>
                <a:sym typeface="Calibri"/>
              </a:defRPr>
            </a:lvl1pPr>
            <a:lvl2pPr marL="1219170" marR="0" lvl="1" indent="-482588" algn="l" rtl="0">
              <a:spcBef>
                <a:spcPts val="533"/>
              </a:spcBef>
              <a:spcAft>
                <a:spcPts val="0"/>
              </a:spcAft>
              <a:buClr>
                <a:schemeClr val="dk1"/>
              </a:buClr>
              <a:buSzPts val="2100"/>
              <a:buFont typeface="Arial"/>
              <a:buChar char="–"/>
              <a:defRPr sz="2800" b="0" i="0" u="none" strike="noStrike" cap="none">
                <a:solidFill>
                  <a:schemeClr val="dk1"/>
                </a:solidFill>
                <a:latin typeface="Calibri"/>
                <a:ea typeface="Calibri"/>
                <a:cs typeface="Calibri"/>
                <a:sym typeface="Calibri"/>
              </a:defRPr>
            </a:lvl2pPr>
            <a:lvl3pPr marL="1828754" marR="0" lvl="2" indent="-457189" algn="l" rtl="0">
              <a:spcBef>
                <a:spcPts val="533"/>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2438339" marR="0" lvl="3"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4pPr>
            <a:lvl5pPr marL="3047924" marR="0" lvl="4"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5pPr>
            <a:lvl6pPr marL="3657509" marR="0" lvl="5"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6pPr>
            <a:lvl7pPr marL="4267093" marR="0" lvl="6"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7pPr>
            <a:lvl8pPr marL="4876678" marR="0" lvl="7"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8pPr>
            <a:lvl9pPr marL="5486263" marR="0" lvl="8"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5"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96DE745A-A1A8-48A7-A31B-066AD146B88B}" type="datetimeFigureOut">
              <a:rPr lang="en-GB" smtClean="0"/>
              <a:t>10/07/2025</a:t>
            </a:fld>
            <a:endParaRPr lang="en-GB"/>
          </a:p>
        </p:txBody>
      </p:sp>
    </p:spTree>
    <p:extLst>
      <p:ext uri="{BB962C8B-B14F-4D97-AF65-F5344CB8AC3E}">
        <p14:creationId xmlns:p14="http://schemas.microsoft.com/office/powerpoint/2010/main" val="799985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22"/>
        <p:cNvGrpSpPr/>
        <p:nvPr/>
      </p:nvGrpSpPr>
      <p:grpSpPr>
        <a:xfrm>
          <a:off x="0" y="0"/>
          <a:ext cx="0" cy="0"/>
          <a:chOff x="0" y="0"/>
          <a:chExt cx="0" cy="0"/>
        </a:xfrm>
      </p:grpSpPr>
      <p:sp>
        <p:nvSpPr>
          <p:cNvPr id="5" name="Google Shape;20;p4"/>
          <p:cNvSpPr txBox="1"/>
          <p:nvPr/>
        </p:nvSpPr>
        <p:spPr>
          <a:xfrm>
            <a:off x="459300" y="2268567"/>
            <a:ext cx="11204000" cy="4286800"/>
          </a:xfrm>
          <a:prstGeom prst="rect">
            <a:avLst/>
          </a:prstGeom>
          <a:noFill/>
          <a:ln>
            <a:noFill/>
          </a:ln>
        </p:spPr>
        <p:txBody>
          <a:bodyPr spcFirstLastPara="1" wrap="square" lIns="121900" tIns="121900" rIns="121900" bIns="121900" anchor="t" anchorCtr="0">
            <a:noAutofit/>
          </a:bodyPr>
          <a:lstStyle/>
          <a:p>
            <a:pPr marL="609585" lvl="0" indent="-507987" algn="l" rtl="0">
              <a:spcBef>
                <a:spcPts val="0"/>
              </a:spcBef>
              <a:spcAft>
                <a:spcPts val="0"/>
              </a:spcAft>
              <a:buSzPts val="2400"/>
              <a:buAutoNum type="arabicParenR"/>
            </a:pPr>
            <a:r>
              <a:rPr lang="en" sz="3200"/>
              <a:t>What was today’s lesson about?</a:t>
            </a:r>
            <a:endParaRPr sz="3200"/>
          </a:p>
          <a:p>
            <a:pPr marL="609585" lvl="0" indent="-507987" algn="l" rtl="0">
              <a:spcBef>
                <a:spcPts val="0"/>
              </a:spcBef>
              <a:spcAft>
                <a:spcPts val="0"/>
              </a:spcAft>
              <a:buSzPts val="2400"/>
              <a:buAutoNum type="arabicParenR"/>
            </a:pPr>
            <a:r>
              <a:rPr lang="en" sz="3200"/>
              <a:t>What were your 3 ‘takeaways’? </a:t>
            </a:r>
            <a:endParaRPr sz="3200"/>
          </a:p>
          <a:p>
            <a:pPr marL="609585" lvl="0" indent="-507987" algn="l" rtl="0">
              <a:spcBef>
                <a:spcPts val="0"/>
              </a:spcBef>
              <a:spcAft>
                <a:spcPts val="0"/>
              </a:spcAft>
              <a:buSzPts val="2400"/>
              <a:buAutoNum type="arabicParenR"/>
            </a:pPr>
            <a:r>
              <a:rPr lang="en" sz="3200"/>
              <a:t>How did this link to the topic (INSERT TOPIC HERE) that you are studying? </a:t>
            </a:r>
            <a:endParaRPr sz="3200"/>
          </a:p>
          <a:p>
            <a:pPr marL="0" lvl="0" indent="0" algn="l" rtl="0">
              <a:spcBef>
                <a:spcPts val="0"/>
              </a:spcBef>
              <a:spcAft>
                <a:spcPts val="0"/>
              </a:spcAft>
              <a:buNone/>
            </a:pPr>
            <a:endParaRPr sz="2400"/>
          </a:p>
        </p:txBody>
      </p:sp>
      <p:sp>
        <p:nvSpPr>
          <p:cNvPr id="6" name="Google Shape;21;p4"/>
          <p:cNvSpPr txBox="1"/>
          <p:nvPr/>
        </p:nvSpPr>
        <p:spPr>
          <a:xfrm>
            <a:off x="4537201" y="1419567"/>
            <a:ext cx="2180353" cy="935200"/>
          </a:xfrm>
          <a:prstGeom prst="rect">
            <a:avLst/>
          </a:prstGeom>
          <a:noFill/>
          <a:ln>
            <a:noFill/>
          </a:ln>
        </p:spPr>
        <p:txBody>
          <a:bodyPr spcFirstLastPara="1" wrap="square" lIns="121900" tIns="121900" rIns="121900" bIns="121900" anchor="t" anchorCtr="0">
            <a:noAutofit/>
          </a:bodyPr>
          <a:lstStyle/>
          <a:p>
            <a:pPr marL="0" lvl="0" indent="0" algn="l" rtl="0">
              <a:spcBef>
                <a:spcPts val="0"/>
              </a:spcBef>
              <a:spcAft>
                <a:spcPts val="0"/>
              </a:spcAft>
              <a:buNone/>
            </a:pPr>
            <a:r>
              <a:rPr lang="en" sz="4000" u="sng"/>
              <a:t>Plenary</a:t>
            </a:r>
            <a:endParaRPr sz="4000" u="sng"/>
          </a:p>
        </p:txBody>
      </p:sp>
      <p:sp>
        <p:nvSpPr>
          <p:cNvPr id="7"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96DE745A-A1A8-48A7-A31B-066AD146B88B}" type="datetimeFigureOut">
              <a:rPr lang="en-GB" smtClean="0"/>
              <a:t>10/07/2025</a:t>
            </a:fld>
            <a:endParaRPr lang="en-GB"/>
          </a:p>
        </p:txBody>
      </p:sp>
    </p:spTree>
    <p:extLst>
      <p:ext uri="{BB962C8B-B14F-4D97-AF65-F5344CB8AC3E}">
        <p14:creationId xmlns:p14="http://schemas.microsoft.com/office/powerpoint/2010/main" val="2621299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ACE1E-BDF7-4131-8ECA-7BA8739BF8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EF40A6E-2D8D-4BB9-82EB-B230313FEB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4970B56-136D-4706-BA75-52CE8965D2DC}"/>
              </a:ext>
            </a:extLst>
          </p:cNvPr>
          <p:cNvSpPr>
            <a:spLocks noGrp="1"/>
          </p:cNvSpPr>
          <p:nvPr>
            <p:ph type="dt" sz="half" idx="10"/>
          </p:nvPr>
        </p:nvSpPr>
        <p:spPr/>
        <p:txBody>
          <a:bodyPr/>
          <a:lstStyle/>
          <a:p>
            <a:fld id="{96DE745A-A1A8-48A7-A31B-066AD146B88B}" type="datetimeFigureOut">
              <a:rPr lang="en-GB" smtClean="0"/>
              <a:t>10/07/2025</a:t>
            </a:fld>
            <a:endParaRPr lang="en-GB"/>
          </a:p>
        </p:txBody>
      </p:sp>
      <p:sp>
        <p:nvSpPr>
          <p:cNvPr id="5" name="Footer Placeholder 4">
            <a:extLst>
              <a:ext uri="{FF2B5EF4-FFF2-40B4-BE49-F238E27FC236}">
                <a16:creationId xmlns:a16="http://schemas.microsoft.com/office/drawing/2014/main" id="{C3114B28-0EAD-40AE-B6E7-0A030ADDC4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923AA5-8E0F-4180-A4C9-FAD54D383F58}"/>
              </a:ext>
            </a:extLst>
          </p:cNvPr>
          <p:cNvSpPr>
            <a:spLocks noGrp="1"/>
          </p:cNvSpPr>
          <p:nvPr>
            <p:ph type="sldNum" sz="quarter" idx="12"/>
          </p:nvPr>
        </p:nvSpPr>
        <p:spPr/>
        <p:txBody>
          <a:bodyPr/>
          <a:lstStyle/>
          <a:p>
            <a:fld id="{5A0B0471-B8F0-48C3-91E3-DF2C68555215}" type="slidenum">
              <a:rPr lang="en-GB" smtClean="0"/>
              <a:t>‹#›</a:t>
            </a:fld>
            <a:endParaRPr lang="en-GB"/>
          </a:p>
        </p:txBody>
      </p:sp>
    </p:spTree>
    <p:extLst>
      <p:ext uri="{BB962C8B-B14F-4D97-AF65-F5344CB8AC3E}">
        <p14:creationId xmlns:p14="http://schemas.microsoft.com/office/powerpoint/2010/main" val="666769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p:nvPr/>
        </p:nvSpPr>
        <p:spPr>
          <a:xfrm>
            <a:off x="0" y="6516052"/>
            <a:ext cx="12192000" cy="369200"/>
          </a:xfrm>
          <a:prstGeom prst="rect">
            <a:avLst/>
          </a:prstGeom>
          <a:solidFill>
            <a:schemeClr val="dk1"/>
          </a:solidFill>
          <a:ln>
            <a:noFill/>
          </a:ln>
        </p:spPr>
        <p:txBody>
          <a:bodyPr spcFirstLastPara="1" wrap="square" lIns="91433" tIns="45700" rIns="91433" bIns="45700" anchor="t" anchorCtr="0">
            <a:noAutofit/>
          </a:bodyPr>
          <a:lstStyle/>
          <a:p>
            <a:pPr marL="0" marR="0" lvl="0" indent="0" algn="ctr" rtl="0">
              <a:lnSpc>
                <a:spcPct val="100000"/>
              </a:lnSpc>
              <a:spcBef>
                <a:spcPts val="0"/>
              </a:spcBef>
              <a:spcAft>
                <a:spcPts val="0"/>
              </a:spcAft>
              <a:buClr>
                <a:srgbClr val="FEC600"/>
              </a:buClr>
              <a:buSzPts val="1400"/>
              <a:buFont typeface="Cabin"/>
              <a:buNone/>
            </a:pPr>
            <a:r>
              <a:rPr lang="en-GB" sz="1867" b="0" i="0" u="none" strike="noStrike" cap="none">
                <a:solidFill>
                  <a:srgbClr val="FEC600"/>
                </a:solidFill>
                <a:latin typeface="Cabin"/>
                <a:ea typeface="Cabin"/>
                <a:cs typeface="Cabin"/>
                <a:sym typeface="Cabin"/>
              </a:rPr>
              <a:t>Calm    |    Aspiration    |    Respect    |    Engagement</a:t>
            </a:r>
            <a:endParaRPr sz="1467"/>
          </a:p>
        </p:txBody>
      </p:sp>
      <p:sp>
        <p:nvSpPr>
          <p:cNvPr id="7" name="Google Shape;7;p1"/>
          <p:cNvSpPr/>
          <p:nvPr/>
        </p:nvSpPr>
        <p:spPr>
          <a:xfrm>
            <a:off x="0" y="1198304"/>
            <a:ext cx="12192000" cy="144000"/>
          </a:xfrm>
          <a:prstGeom prst="rect">
            <a:avLst/>
          </a:prstGeom>
          <a:solidFill>
            <a:srgbClr val="00AFF0"/>
          </a:solid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chemeClr val="lt1"/>
              </a:buClr>
              <a:buSzPts val="1400"/>
              <a:buFont typeface="Calibri"/>
              <a:buNone/>
            </a:pPr>
            <a:endParaRPr sz="1867" b="0" i="0" u="none" strike="noStrike" cap="none">
              <a:solidFill>
                <a:srgbClr val="FFFFFF"/>
              </a:solidFill>
              <a:latin typeface="Calibri"/>
              <a:ea typeface="Calibri"/>
              <a:cs typeface="Calibri"/>
              <a:sym typeface="Calibri"/>
            </a:endParaRPr>
          </a:p>
        </p:txBody>
      </p:sp>
      <p:pic>
        <p:nvPicPr>
          <p:cNvPr id="8" name="Google Shape;8;p1"/>
          <p:cNvPicPr preferRelativeResize="0"/>
          <p:nvPr/>
        </p:nvPicPr>
        <p:blipFill rotWithShape="1">
          <a:blip r:embed="rId8">
            <a:alphaModFix/>
          </a:blip>
          <a:srcRect/>
          <a:stretch/>
        </p:blipFill>
        <p:spPr>
          <a:xfrm>
            <a:off x="192002" y="99849"/>
            <a:ext cx="856129" cy="793680"/>
          </a:xfrm>
          <a:prstGeom prst="rect">
            <a:avLst/>
          </a:prstGeom>
          <a:noFill/>
          <a:ln>
            <a:noFill/>
          </a:ln>
        </p:spPr>
      </p:pic>
      <p:sp>
        <p:nvSpPr>
          <p:cNvPr id="9" name="Google Shape;9;p1"/>
          <p:cNvSpPr/>
          <p:nvPr/>
        </p:nvSpPr>
        <p:spPr>
          <a:xfrm>
            <a:off x="0" y="1414328"/>
            <a:ext cx="12192000" cy="70400"/>
          </a:xfrm>
          <a:prstGeom prst="rect">
            <a:avLst/>
          </a:prstGeom>
          <a:solidFill>
            <a:srgbClr val="FEC600"/>
          </a:solid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chemeClr val="lt1"/>
              </a:buClr>
              <a:buSzPts val="1400"/>
              <a:buFont typeface="Calibri"/>
              <a:buNone/>
            </a:pPr>
            <a:endParaRPr sz="1867" b="0" i="0" u="none" strike="noStrike" cap="none">
              <a:solidFill>
                <a:srgbClr val="FFFFFF"/>
              </a:solidFill>
              <a:latin typeface="Calibri"/>
              <a:ea typeface="Calibri"/>
              <a:cs typeface="Calibri"/>
              <a:sym typeface="Calibri"/>
            </a:endParaRPr>
          </a:p>
        </p:txBody>
      </p:sp>
      <p:sp>
        <p:nvSpPr>
          <p:cNvPr id="5"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96DE745A-A1A8-48A7-A31B-066AD146B88B}" type="datetimeFigureOut">
              <a:rPr lang="en-GB" smtClean="0"/>
              <a:t>10/07/2025</a:t>
            </a:fld>
            <a:endParaRPr lang="en-GB"/>
          </a:p>
        </p:txBody>
      </p:sp>
      <p:sp>
        <p:nvSpPr>
          <p:cNvPr id="11" name="Text Placeholder 10">
            <a:extLst>
              <a:ext uri="{FF2B5EF4-FFF2-40B4-BE49-F238E27FC236}">
                <a16:creationId xmlns:a16="http://schemas.microsoft.com/office/drawing/2014/main" id="{D88D0487-8944-0740-A1D6-7A3C0AC4CF19}"/>
              </a:ext>
            </a:extLst>
          </p:cNvPr>
          <p:cNvSpPr>
            <a:spLocks noGrp="1"/>
          </p:cNvSpPr>
          <p:nvPr>
            <p:ph type="body" idx="1"/>
          </p:nvPr>
        </p:nvSpPr>
        <p:spPr>
          <a:xfrm>
            <a:off x="192001" y="1556752"/>
            <a:ext cx="10515600"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Box 11">
            <a:extLst>
              <a:ext uri="{FF2B5EF4-FFF2-40B4-BE49-F238E27FC236}">
                <a16:creationId xmlns:a16="http://schemas.microsoft.com/office/drawing/2014/main" id="{3CA9DBDA-7C6E-F949-ADE3-02DFCACABA8A}"/>
              </a:ext>
            </a:extLst>
          </p:cNvPr>
          <p:cNvSpPr txBox="1"/>
          <p:nvPr/>
        </p:nvSpPr>
        <p:spPr>
          <a:xfrm>
            <a:off x="1346500" y="382593"/>
            <a:ext cx="8672711" cy="748795"/>
          </a:xfrm>
          <a:prstGeom prst="rect">
            <a:avLst/>
          </a:prstGeom>
          <a:noFill/>
        </p:spPr>
        <p:txBody>
          <a:bodyPr wrap="square" rtlCol="0">
            <a:spAutoFit/>
          </a:bodyPr>
          <a:lstStyle/>
          <a:p>
            <a:r>
              <a:rPr lang="en-US" sz="2133" b="1" dirty="0"/>
              <a:t>Title: Exploring Reggae lessons </a:t>
            </a:r>
          </a:p>
          <a:p>
            <a:r>
              <a:rPr lang="en-US" sz="2133" b="1" dirty="0"/>
              <a:t>LO: To research the roots and impact of Reggae</a:t>
            </a:r>
          </a:p>
        </p:txBody>
      </p:sp>
    </p:spTree>
    <p:extLst>
      <p:ext uri="{BB962C8B-B14F-4D97-AF65-F5344CB8AC3E}">
        <p14:creationId xmlns:p14="http://schemas.microsoft.com/office/powerpoint/2010/main" val="1895114737"/>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973A7D-DDE5-485D-BCE8-A4EF62D39462}"/>
              </a:ext>
            </a:extLst>
          </p:cNvPr>
          <p:cNvSpPr txBox="1"/>
          <p:nvPr/>
        </p:nvSpPr>
        <p:spPr>
          <a:xfrm>
            <a:off x="561472" y="1413335"/>
            <a:ext cx="10892591" cy="4339650"/>
          </a:xfrm>
          <a:prstGeom prst="rect">
            <a:avLst/>
          </a:prstGeom>
          <a:noFill/>
        </p:spPr>
        <p:txBody>
          <a:bodyPr wrap="square" rtlCol="0">
            <a:spAutoFit/>
          </a:bodyPr>
          <a:lstStyle/>
          <a:p>
            <a:r>
              <a:rPr lang="en-GB" sz="3600" u="sng" dirty="0">
                <a:solidFill>
                  <a:schemeClr val="tx1"/>
                </a:solidFill>
              </a:rPr>
              <a:t>Reggae</a:t>
            </a:r>
            <a:r>
              <a:rPr lang="en-GB" sz="3600" dirty="0">
                <a:solidFill>
                  <a:schemeClr val="tx1"/>
                </a:solidFill>
              </a:rPr>
              <a:t> </a:t>
            </a:r>
          </a:p>
          <a:p>
            <a:endParaRPr lang="en-GB" sz="2400" dirty="0">
              <a:solidFill>
                <a:schemeClr val="tx1"/>
              </a:solidFill>
            </a:endParaRPr>
          </a:p>
          <a:p>
            <a:r>
              <a:rPr lang="en-GB" sz="2400" dirty="0">
                <a:solidFill>
                  <a:schemeClr val="tx1"/>
                </a:solidFill>
              </a:rPr>
              <a:t>Reggae music began in Jamaica in the late 1960s and is known for its slow rhythm, offbeat guitar, and powerful lyrics.</a:t>
            </a:r>
          </a:p>
          <a:p>
            <a:endParaRPr lang="en-GB" sz="2400" dirty="0">
              <a:solidFill>
                <a:schemeClr val="tx1"/>
              </a:solidFill>
            </a:endParaRPr>
          </a:p>
          <a:p>
            <a:r>
              <a:rPr lang="en-GB" sz="2400" dirty="0">
                <a:solidFill>
                  <a:schemeClr val="tx1"/>
                </a:solidFill>
              </a:rPr>
              <a:t>Lyrics in reggae music are usually about love and unity, Justice or social and political change.</a:t>
            </a:r>
          </a:p>
          <a:p>
            <a:endParaRPr lang="en-GB" sz="2400" dirty="0">
              <a:solidFill>
                <a:schemeClr val="tx1"/>
              </a:solidFill>
            </a:endParaRPr>
          </a:p>
          <a:p>
            <a:r>
              <a:rPr lang="en-GB" sz="2400" dirty="0">
                <a:solidFill>
                  <a:schemeClr val="tx1"/>
                </a:solidFill>
              </a:rPr>
              <a:t>Many reggae artists have become voices for change, sharing messages that still matter today. In this lesson, you'll explore the lives and music of three reggae artists who helped shape the world through sound.</a:t>
            </a:r>
          </a:p>
        </p:txBody>
      </p:sp>
    </p:spTree>
    <p:extLst>
      <p:ext uri="{BB962C8B-B14F-4D97-AF65-F5344CB8AC3E}">
        <p14:creationId xmlns:p14="http://schemas.microsoft.com/office/powerpoint/2010/main" val="3732052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973A7D-DDE5-485D-BCE8-A4EF62D39462}"/>
              </a:ext>
            </a:extLst>
          </p:cNvPr>
          <p:cNvSpPr txBox="1"/>
          <p:nvPr/>
        </p:nvSpPr>
        <p:spPr>
          <a:xfrm>
            <a:off x="766009" y="1690062"/>
            <a:ext cx="9208169" cy="4955203"/>
          </a:xfrm>
          <a:prstGeom prst="rect">
            <a:avLst/>
          </a:prstGeom>
          <a:noFill/>
        </p:spPr>
        <p:txBody>
          <a:bodyPr wrap="square" rtlCol="0">
            <a:spAutoFit/>
          </a:bodyPr>
          <a:lstStyle/>
          <a:p>
            <a:r>
              <a:rPr lang="en-GB" sz="2800" b="1" dirty="0">
                <a:solidFill>
                  <a:schemeClr val="tx1"/>
                </a:solidFill>
              </a:rPr>
              <a:t>Choose 3 artists from the list below</a:t>
            </a:r>
          </a:p>
          <a:p>
            <a:endParaRPr lang="en-GB" sz="2400" dirty="0">
              <a:solidFill>
                <a:schemeClr val="tx1"/>
              </a:solidFill>
            </a:endParaRPr>
          </a:p>
          <a:p>
            <a:pPr marL="285750" indent="-285750">
              <a:buFont typeface="Arial" panose="020B0604020202020204" pitchFamily="34" charset="0"/>
              <a:buChar char="•"/>
            </a:pPr>
            <a:r>
              <a:rPr lang="en-GB" sz="2400" dirty="0">
                <a:solidFill>
                  <a:schemeClr val="tx1"/>
                </a:solidFill>
              </a:rPr>
              <a:t>Bob Marley</a:t>
            </a:r>
          </a:p>
          <a:p>
            <a:pPr marL="285750" indent="-285750">
              <a:buFont typeface="Arial" panose="020B0604020202020204" pitchFamily="34" charset="0"/>
              <a:buChar char="•"/>
            </a:pPr>
            <a:r>
              <a:rPr lang="en-GB" sz="2400" dirty="0">
                <a:solidFill>
                  <a:schemeClr val="tx1"/>
                </a:solidFill>
              </a:rPr>
              <a:t>Jimmy Cliff </a:t>
            </a:r>
          </a:p>
          <a:p>
            <a:pPr marL="285750" indent="-285750">
              <a:buFont typeface="Arial" panose="020B0604020202020204" pitchFamily="34" charset="0"/>
              <a:buChar char="•"/>
            </a:pPr>
            <a:r>
              <a:rPr lang="en-GB" sz="2400" dirty="0">
                <a:solidFill>
                  <a:schemeClr val="tx1"/>
                </a:solidFill>
              </a:rPr>
              <a:t>Burning Spear</a:t>
            </a:r>
          </a:p>
          <a:p>
            <a:pPr marL="285750" indent="-285750">
              <a:buFont typeface="Arial" panose="020B0604020202020204" pitchFamily="34" charset="0"/>
              <a:buChar char="•"/>
            </a:pPr>
            <a:r>
              <a:rPr lang="en-GB" sz="2400" dirty="0">
                <a:solidFill>
                  <a:schemeClr val="tx1"/>
                </a:solidFill>
              </a:rPr>
              <a:t>Toots and the </a:t>
            </a:r>
            <a:r>
              <a:rPr lang="en-GB" sz="2400" dirty="0" err="1">
                <a:solidFill>
                  <a:schemeClr val="tx1"/>
                </a:solidFill>
              </a:rPr>
              <a:t>Maytals</a:t>
            </a:r>
            <a:endParaRPr lang="en-GB" sz="2400" dirty="0">
              <a:solidFill>
                <a:schemeClr val="tx1"/>
              </a:solidFill>
            </a:endParaRPr>
          </a:p>
          <a:p>
            <a:pPr marL="285750" indent="-285750">
              <a:buFont typeface="Arial" panose="020B0604020202020204" pitchFamily="34" charset="0"/>
              <a:buChar char="•"/>
            </a:pPr>
            <a:r>
              <a:rPr lang="en-GB" sz="2400" dirty="0" err="1">
                <a:solidFill>
                  <a:schemeClr val="tx1"/>
                </a:solidFill>
              </a:rPr>
              <a:t>Chronixx</a:t>
            </a:r>
            <a:endParaRPr lang="en-GB" sz="2400" dirty="0">
              <a:solidFill>
                <a:schemeClr val="tx1"/>
              </a:solidFill>
            </a:endParaRPr>
          </a:p>
          <a:p>
            <a:pPr marL="285750" indent="-285750">
              <a:buFont typeface="Arial" panose="020B0604020202020204" pitchFamily="34" charset="0"/>
              <a:buChar char="•"/>
            </a:pPr>
            <a:r>
              <a:rPr lang="en-GB" sz="2400" dirty="0">
                <a:solidFill>
                  <a:schemeClr val="tx1"/>
                </a:solidFill>
              </a:rPr>
              <a:t>Damian Marley </a:t>
            </a:r>
          </a:p>
          <a:p>
            <a:pPr marL="285750" indent="-285750">
              <a:buFont typeface="Arial" panose="020B0604020202020204" pitchFamily="34" charset="0"/>
              <a:buChar char="•"/>
            </a:pPr>
            <a:r>
              <a:rPr lang="en-GB" sz="2400" dirty="0" err="1">
                <a:solidFill>
                  <a:schemeClr val="tx1"/>
                </a:solidFill>
              </a:rPr>
              <a:t>Koffee</a:t>
            </a:r>
            <a:endParaRPr lang="en-GB" sz="2400" dirty="0">
              <a:solidFill>
                <a:schemeClr val="tx1"/>
              </a:solidFill>
            </a:endParaRPr>
          </a:p>
          <a:p>
            <a:pPr marL="285750" indent="-285750">
              <a:buFont typeface="Arial" panose="020B0604020202020204" pitchFamily="34" charset="0"/>
              <a:buChar char="•"/>
            </a:pPr>
            <a:endParaRPr lang="en-GB" sz="2400" dirty="0">
              <a:solidFill>
                <a:schemeClr val="tx1"/>
              </a:solidFill>
            </a:endParaRPr>
          </a:p>
          <a:p>
            <a:r>
              <a:rPr lang="en-GB" sz="2400" dirty="0">
                <a:solidFill>
                  <a:schemeClr val="tx1"/>
                </a:solidFill>
              </a:rPr>
              <a:t>Once you have made your choice you are to research each artist.</a:t>
            </a:r>
          </a:p>
          <a:p>
            <a:r>
              <a:rPr lang="en-GB" sz="2400" dirty="0">
                <a:solidFill>
                  <a:schemeClr val="tx1"/>
                </a:solidFill>
              </a:rPr>
              <a:t>More info on the next slide </a:t>
            </a:r>
          </a:p>
          <a:p>
            <a:endParaRPr lang="en-GB" sz="2400" dirty="0">
              <a:solidFill>
                <a:schemeClr val="tx1"/>
              </a:solidFill>
            </a:endParaRPr>
          </a:p>
        </p:txBody>
      </p:sp>
    </p:spTree>
    <p:extLst>
      <p:ext uri="{BB962C8B-B14F-4D97-AF65-F5344CB8AC3E}">
        <p14:creationId xmlns:p14="http://schemas.microsoft.com/office/powerpoint/2010/main" val="3260274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C56A3F-8949-4C11-9FFE-AB30274B7AA9}"/>
              </a:ext>
            </a:extLst>
          </p:cNvPr>
          <p:cNvSpPr txBox="1"/>
          <p:nvPr/>
        </p:nvSpPr>
        <p:spPr>
          <a:xfrm>
            <a:off x="818148" y="2103328"/>
            <a:ext cx="9468852" cy="3108543"/>
          </a:xfrm>
          <a:prstGeom prst="rect">
            <a:avLst/>
          </a:prstGeom>
          <a:noFill/>
        </p:spPr>
        <p:txBody>
          <a:bodyPr wrap="square" rtlCol="0">
            <a:spAutoFit/>
          </a:bodyPr>
          <a:lstStyle/>
          <a:p>
            <a:r>
              <a:rPr lang="en-GB" sz="2800" b="1" dirty="0"/>
              <a:t>In your research of each artist include the following.</a:t>
            </a:r>
          </a:p>
          <a:p>
            <a:endParaRPr lang="en-GB" sz="2800" dirty="0"/>
          </a:p>
          <a:p>
            <a:pPr marL="457200" indent="-457200">
              <a:buFont typeface="Arial" panose="020B0604020202020204" pitchFamily="34" charset="0"/>
              <a:buChar char="•"/>
            </a:pPr>
            <a:r>
              <a:rPr lang="en-GB" sz="2800" dirty="0"/>
              <a:t>Full name and where they are from</a:t>
            </a:r>
          </a:p>
          <a:p>
            <a:pPr marL="457200" indent="-457200">
              <a:buFont typeface="Arial" panose="020B0604020202020204" pitchFamily="34" charset="0"/>
              <a:buChar char="•"/>
            </a:pPr>
            <a:r>
              <a:rPr lang="en-GB" sz="2800" dirty="0"/>
              <a:t>Key dates (birth, career milestones)</a:t>
            </a:r>
          </a:p>
          <a:p>
            <a:pPr marL="457200" indent="-457200">
              <a:buFont typeface="Arial" panose="020B0604020202020204" pitchFamily="34" charset="0"/>
              <a:buChar char="•"/>
            </a:pPr>
            <a:r>
              <a:rPr lang="en-GB" sz="2800" dirty="0"/>
              <a:t>Signature songs or albums</a:t>
            </a:r>
          </a:p>
          <a:p>
            <a:pPr marL="457200" indent="-457200">
              <a:buFont typeface="Arial" panose="020B0604020202020204" pitchFamily="34" charset="0"/>
              <a:buChar char="•"/>
            </a:pPr>
            <a:r>
              <a:rPr lang="en-GB" sz="2800" dirty="0"/>
              <a:t>Themes in their lyrics (e.g. justice, love, freedom)</a:t>
            </a:r>
          </a:p>
          <a:p>
            <a:pPr marL="457200" indent="-457200">
              <a:buFont typeface="Arial" panose="020B0604020202020204" pitchFamily="34" charset="0"/>
              <a:buChar char="•"/>
            </a:pPr>
            <a:r>
              <a:rPr lang="en-GB" sz="2800" dirty="0"/>
              <a:t>Impact on reggae and global music</a:t>
            </a:r>
          </a:p>
        </p:txBody>
      </p:sp>
      <p:sp>
        <p:nvSpPr>
          <p:cNvPr id="8" name="TextBox 7">
            <a:extLst>
              <a:ext uri="{FF2B5EF4-FFF2-40B4-BE49-F238E27FC236}">
                <a16:creationId xmlns:a16="http://schemas.microsoft.com/office/drawing/2014/main" id="{F981BB0C-F3E6-4BBA-AAC3-1AA8FE642914}"/>
              </a:ext>
            </a:extLst>
          </p:cNvPr>
          <p:cNvSpPr txBox="1"/>
          <p:nvPr/>
        </p:nvSpPr>
        <p:spPr>
          <a:xfrm>
            <a:off x="204537" y="1515979"/>
            <a:ext cx="2634916" cy="400110"/>
          </a:xfrm>
          <a:prstGeom prst="rect">
            <a:avLst/>
          </a:prstGeom>
          <a:noFill/>
        </p:spPr>
        <p:txBody>
          <a:bodyPr wrap="square" rtlCol="0">
            <a:spAutoFit/>
          </a:bodyPr>
          <a:lstStyle/>
          <a:p>
            <a:r>
              <a:rPr lang="en-GB" sz="2000" u="sng" dirty="0"/>
              <a:t>Task 1</a:t>
            </a:r>
          </a:p>
        </p:txBody>
      </p:sp>
    </p:spTree>
    <p:extLst>
      <p:ext uri="{BB962C8B-B14F-4D97-AF65-F5344CB8AC3E}">
        <p14:creationId xmlns:p14="http://schemas.microsoft.com/office/powerpoint/2010/main" val="3004129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D05997-73E4-4596-92CA-08E04A4B00DA}"/>
              </a:ext>
            </a:extLst>
          </p:cNvPr>
          <p:cNvSpPr txBox="1"/>
          <p:nvPr/>
        </p:nvSpPr>
        <p:spPr>
          <a:xfrm>
            <a:off x="685799" y="2397948"/>
            <a:ext cx="8434137" cy="2554545"/>
          </a:xfrm>
          <a:prstGeom prst="rect">
            <a:avLst/>
          </a:prstGeom>
          <a:noFill/>
        </p:spPr>
        <p:txBody>
          <a:bodyPr wrap="square" rtlCol="0">
            <a:spAutoFit/>
          </a:bodyPr>
          <a:lstStyle/>
          <a:p>
            <a:r>
              <a:rPr lang="en-GB" sz="3200" dirty="0"/>
              <a:t>You  are to write up your findings and include a picture of each of the artists you have chosen. </a:t>
            </a:r>
          </a:p>
          <a:p>
            <a:endParaRPr lang="en-GB" sz="3200" dirty="0"/>
          </a:p>
          <a:p>
            <a:r>
              <a:rPr lang="en-GB" sz="3200" dirty="0"/>
              <a:t>Be creative with your work….</a:t>
            </a:r>
          </a:p>
        </p:txBody>
      </p:sp>
      <p:sp>
        <p:nvSpPr>
          <p:cNvPr id="5" name="TextBox 4">
            <a:extLst>
              <a:ext uri="{FF2B5EF4-FFF2-40B4-BE49-F238E27FC236}">
                <a16:creationId xmlns:a16="http://schemas.microsoft.com/office/drawing/2014/main" id="{B88FF56D-159D-4ADC-ACC1-B1B547BCE05A}"/>
              </a:ext>
            </a:extLst>
          </p:cNvPr>
          <p:cNvSpPr txBox="1"/>
          <p:nvPr/>
        </p:nvSpPr>
        <p:spPr>
          <a:xfrm>
            <a:off x="264695" y="1660358"/>
            <a:ext cx="1588168" cy="400110"/>
          </a:xfrm>
          <a:prstGeom prst="rect">
            <a:avLst/>
          </a:prstGeom>
          <a:noFill/>
        </p:spPr>
        <p:txBody>
          <a:bodyPr wrap="square" rtlCol="0">
            <a:spAutoFit/>
          </a:bodyPr>
          <a:lstStyle/>
          <a:p>
            <a:r>
              <a:rPr lang="en-GB" sz="2000" u="sng" dirty="0"/>
              <a:t>Task 2</a:t>
            </a:r>
          </a:p>
        </p:txBody>
      </p:sp>
    </p:spTree>
    <p:extLst>
      <p:ext uri="{BB962C8B-B14F-4D97-AF65-F5344CB8AC3E}">
        <p14:creationId xmlns:p14="http://schemas.microsoft.com/office/powerpoint/2010/main" val="1010865559"/>
      </p:ext>
    </p:extLst>
  </p:cSld>
  <p:clrMapOvr>
    <a:masterClrMapping/>
  </p:clrMapOvr>
</p:sld>
</file>

<file path=ppt/theme/theme1.xml><?xml version="1.0" encoding="utf-8"?>
<a:theme xmlns:a="http://schemas.openxmlformats.org/drawingml/2006/main" name="Template lates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NEWA starting finishing template" id="{D0A2545F-C7F2-490E-B4C7-7C3895CA81FD}" vid="{5D330794-402F-47F5-863F-43C81816262D}"/>
    </a:ext>
  </a:extLst>
</a:theme>
</file>

<file path=docProps/app.xml><?xml version="1.0" encoding="utf-8"?>
<Properties xmlns="http://schemas.openxmlformats.org/officeDocument/2006/extended-properties" xmlns:vt="http://schemas.openxmlformats.org/officeDocument/2006/docPropsVTypes">
  <Template>T and L master</Template>
  <TotalTime>64</TotalTime>
  <Words>201</Words>
  <Application>Microsoft Office PowerPoint</Application>
  <PresentationFormat>Widescreen</PresentationFormat>
  <Paragraphs>31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Cabin</vt:lpstr>
      <vt:lpstr>Calibri</vt:lpstr>
      <vt:lpstr>Template latest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M Porter</dc:creator>
  <cp:lastModifiedBy>Miss R McCurdy</cp:lastModifiedBy>
  <cp:revision>11</cp:revision>
  <dcterms:created xsi:type="dcterms:W3CDTF">2021-03-04T09:33:55Z</dcterms:created>
  <dcterms:modified xsi:type="dcterms:W3CDTF">2025-07-10T12:06:46Z</dcterms:modified>
</cp:coreProperties>
</file>