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71" r:id="rId2"/>
    <p:sldId id="270" r:id="rId3"/>
    <p:sldId id="257" r:id="rId4"/>
    <p:sldId id="259" r:id="rId5"/>
    <p:sldId id="261" r:id="rId6"/>
    <p:sldId id="263" r:id="rId7"/>
    <p:sldId id="264" r:id="rId8"/>
    <p:sldId id="266" r:id="rId9"/>
    <p:sldId id="267" r:id="rId10"/>
    <p:sldId id="268" r:id="rId11"/>
    <p:sldId id="269" r:id="rId1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B4A8369-AAD7-48F7-A255-209C0B15A8DF}" type="datetimeFigureOut">
              <a:rPr lang="en-US" smtClean="0"/>
              <a:t>7/9/2025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0004B29-EACD-4754-9FDA-939D9A76743C}" type="slidenum">
              <a:rPr lang="en-GB" smtClean="0"/>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B51E948-9B4F-4AFD-A721-B76F59E0EE6F}" type="datetimeFigureOut">
              <a:rPr lang="en-US" smtClean="0"/>
              <a:pPr/>
              <a:t>7/9/2025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0028724-9785-40BA-96D4-FC74319049EE}"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5669E03-C342-413F-94BA-4B4D42D222FE}" type="slidenum">
              <a:rPr lang="en-GB"/>
              <a:pPr/>
              <a:t>2</a:t>
            </a:fld>
            <a:endParaRPr lang="en-GB"/>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B9A321DD-7E50-4000-9712-30817C818BEB}" type="slidenum">
              <a:rPr lang="en-GB"/>
              <a:pPr/>
              <a:t>11</a:t>
            </a:fld>
            <a:endParaRPr lang="en-GB"/>
          </a:p>
        </p:txBody>
      </p:sp>
      <p:sp>
        <p:nvSpPr>
          <p:cNvPr id="233475" name="Rectangle 2"/>
          <p:cNvSpPr>
            <a:spLocks noGrp="1" noRot="1" noChangeAspect="1" noChangeArrowheads="1" noTextEdit="1"/>
          </p:cNvSpPr>
          <p:nvPr>
            <p:ph type="sldImg"/>
          </p:nvPr>
        </p:nvSpPr>
        <p:spPr>
          <a:xfrm>
            <a:off x="866775" y="706438"/>
            <a:ext cx="5032375" cy="3775075"/>
          </a:xfrm>
          <a:ln/>
        </p:spPr>
      </p:sp>
      <p:sp>
        <p:nvSpPr>
          <p:cNvPr id="233476"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806029D-1FD8-46BF-8916-C5E0AC6DFC40}" type="slidenum">
              <a:rPr lang="en-GB"/>
              <a:pPr/>
              <a:t>3</a:t>
            </a:fld>
            <a:endParaRPr lang="en-GB"/>
          </a:p>
        </p:txBody>
      </p:sp>
      <p:sp>
        <p:nvSpPr>
          <p:cNvPr id="154627" name="Rectangle 2"/>
          <p:cNvSpPr>
            <a:spLocks noGrp="1" noRot="1" noChangeAspect="1" noChangeArrowheads="1" noTextEdit="1"/>
          </p:cNvSpPr>
          <p:nvPr>
            <p:ph type="sldImg"/>
          </p:nvPr>
        </p:nvSpPr>
        <p:spPr>
          <a:xfrm>
            <a:off x="866775" y="706438"/>
            <a:ext cx="5032375" cy="3775075"/>
          </a:xfrm>
          <a:ln/>
        </p:spPr>
      </p:sp>
      <p:sp>
        <p:nvSpPr>
          <p:cNvPr id="154628"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044D1BB-2033-4123-BC03-14028968583E}" type="slidenum">
              <a:rPr lang="en-GB"/>
              <a:pPr/>
              <a:t>4</a:t>
            </a:fld>
            <a:endParaRPr lang="en-GB"/>
          </a:p>
        </p:txBody>
      </p:sp>
      <p:sp>
        <p:nvSpPr>
          <p:cNvPr id="166915" name="Rectangle 2"/>
          <p:cNvSpPr>
            <a:spLocks noGrp="1" noRot="1" noChangeAspect="1" noChangeArrowheads="1" noTextEdit="1"/>
          </p:cNvSpPr>
          <p:nvPr>
            <p:ph type="sldImg"/>
          </p:nvPr>
        </p:nvSpPr>
        <p:spPr>
          <a:xfrm>
            <a:off x="866775" y="706438"/>
            <a:ext cx="5032375" cy="3775075"/>
          </a:xfrm>
          <a:ln/>
        </p:spPr>
      </p:sp>
      <p:sp>
        <p:nvSpPr>
          <p:cNvPr id="166916"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49489A82-99ED-42FC-8854-9601823CB839}" type="slidenum">
              <a:rPr lang="en-GB"/>
              <a:pPr/>
              <a:t>5</a:t>
            </a:fld>
            <a:endParaRPr lang="en-GB"/>
          </a:p>
        </p:txBody>
      </p:sp>
      <p:sp>
        <p:nvSpPr>
          <p:cNvPr id="185347" name="Rectangle 2"/>
          <p:cNvSpPr>
            <a:spLocks noGrp="1" noRot="1" noChangeAspect="1" noChangeArrowheads="1" noTextEdit="1"/>
          </p:cNvSpPr>
          <p:nvPr>
            <p:ph type="sldImg"/>
          </p:nvPr>
        </p:nvSpPr>
        <p:spPr>
          <a:xfrm>
            <a:off x="866775" y="706438"/>
            <a:ext cx="5032375" cy="3775075"/>
          </a:xfrm>
          <a:ln/>
        </p:spPr>
      </p:sp>
      <p:sp>
        <p:nvSpPr>
          <p:cNvPr id="185348"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598CABD-E8C1-4432-8382-49F540D7E974}" type="slidenum">
              <a:rPr lang="en-GB"/>
              <a:pPr/>
              <a:t>6</a:t>
            </a:fld>
            <a:endParaRPr lang="en-GB"/>
          </a:p>
        </p:txBody>
      </p:sp>
      <p:sp>
        <p:nvSpPr>
          <p:cNvPr id="195587" name="Rectangle 2"/>
          <p:cNvSpPr>
            <a:spLocks noGrp="1" noRot="1" noChangeAspect="1" noChangeArrowheads="1" noTextEdit="1"/>
          </p:cNvSpPr>
          <p:nvPr>
            <p:ph type="sldImg"/>
          </p:nvPr>
        </p:nvSpPr>
        <p:spPr>
          <a:xfrm>
            <a:off x="866775" y="706438"/>
            <a:ext cx="5032375" cy="3775075"/>
          </a:xfrm>
          <a:ln/>
        </p:spPr>
      </p:sp>
      <p:sp>
        <p:nvSpPr>
          <p:cNvPr id="195588"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8684C34-64C4-4209-B0C5-6EE919CB4BF9}" type="slidenum">
              <a:rPr lang="en-GB"/>
              <a:pPr/>
              <a:t>7</a:t>
            </a:fld>
            <a:endParaRPr lang="en-GB"/>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611CC8D-FF3C-4389-89A4-D5528CBF46F7}" type="slidenum">
              <a:rPr lang="en-GB"/>
              <a:pPr/>
              <a:t>8</a:t>
            </a:fld>
            <a:endParaRPr lang="en-GB"/>
          </a:p>
        </p:txBody>
      </p:sp>
      <p:sp>
        <p:nvSpPr>
          <p:cNvPr id="206851" name="Rectangle 2"/>
          <p:cNvSpPr>
            <a:spLocks noGrp="1" noRot="1" noChangeAspect="1" noChangeArrowheads="1" noTextEdit="1"/>
          </p:cNvSpPr>
          <p:nvPr>
            <p:ph type="sldImg"/>
          </p:nvPr>
        </p:nvSpPr>
        <p:spPr>
          <a:xfrm>
            <a:off x="866775" y="706438"/>
            <a:ext cx="5032375" cy="3775075"/>
          </a:xfrm>
          <a:ln/>
        </p:spPr>
      </p:sp>
      <p:sp>
        <p:nvSpPr>
          <p:cNvPr id="206852"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065D8BE4-530E-4714-8730-DFCA70513EB8}" type="slidenum">
              <a:rPr lang="en-GB"/>
              <a:pPr/>
              <a:t>9</a:t>
            </a:fld>
            <a:endParaRPr lang="en-GB"/>
          </a:p>
        </p:txBody>
      </p:sp>
      <p:sp>
        <p:nvSpPr>
          <p:cNvPr id="211971" name="Rectangle 2"/>
          <p:cNvSpPr>
            <a:spLocks noGrp="1" noRot="1" noChangeAspect="1" noChangeArrowheads="1" noTextEdit="1"/>
          </p:cNvSpPr>
          <p:nvPr>
            <p:ph type="sldImg"/>
          </p:nvPr>
        </p:nvSpPr>
        <p:spPr>
          <a:xfrm>
            <a:off x="866775" y="706438"/>
            <a:ext cx="5032375" cy="3775075"/>
          </a:xfrm>
          <a:ln/>
        </p:spPr>
      </p:sp>
      <p:sp>
        <p:nvSpPr>
          <p:cNvPr id="211972"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8AA1C6D-A2D2-4C9D-86A4-2A6380DBCF47}" type="slidenum">
              <a:rPr lang="en-GB"/>
              <a:pPr/>
              <a:t>10</a:t>
            </a:fld>
            <a:endParaRPr lang="en-GB"/>
          </a:p>
        </p:txBody>
      </p:sp>
      <p:sp>
        <p:nvSpPr>
          <p:cNvPr id="228355" name="Rectangle 2"/>
          <p:cNvSpPr>
            <a:spLocks noGrp="1" noRot="1" noChangeAspect="1" noChangeArrowheads="1" noTextEdit="1"/>
          </p:cNvSpPr>
          <p:nvPr>
            <p:ph type="sldImg"/>
          </p:nvPr>
        </p:nvSpPr>
        <p:spPr>
          <a:xfrm>
            <a:off x="866775" y="706438"/>
            <a:ext cx="5032375" cy="3775075"/>
          </a:xfrm>
          <a:ln/>
        </p:spPr>
      </p:sp>
      <p:sp>
        <p:nvSpPr>
          <p:cNvPr id="228356" name="Rectangle 3"/>
          <p:cNvSpPr>
            <a:spLocks noGrp="1" noChangeArrowheads="1"/>
          </p:cNvSpPr>
          <p:nvPr>
            <p:ph type="body" idx="1"/>
          </p:nvPr>
        </p:nvSpPr>
        <p:spPr>
          <a:xfrm>
            <a:off x="901637" y="4717631"/>
            <a:ext cx="4964505" cy="4479766"/>
          </a:xfrm>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70A5E66-ABE7-4481-BB8E-2FCFDA84B99D}" type="datetimeFigureOut">
              <a:rPr lang="en-US" smtClean="0"/>
              <a:pPr/>
              <a:t>7/9/2025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0A5E66-ABE7-4481-BB8E-2FCFDA84B99D}" type="datetimeFigureOut">
              <a:rPr lang="en-US" smtClean="0"/>
              <a:pPr/>
              <a:t>7/9/2025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0A5E66-ABE7-4481-BB8E-2FCFDA84B99D}" type="datetimeFigureOut">
              <a:rPr lang="en-US" smtClean="0"/>
              <a:pPr/>
              <a:t>7/9/2025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0A5E66-ABE7-4481-BB8E-2FCFDA84B99D}" type="datetimeFigureOut">
              <a:rPr lang="en-US" smtClean="0"/>
              <a:pPr/>
              <a:t>7/9/2025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0A5E66-ABE7-4481-BB8E-2FCFDA84B99D}" type="datetimeFigureOut">
              <a:rPr lang="en-US" smtClean="0"/>
              <a:pPr/>
              <a:t>7/9/2025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70A5E66-ABE7-4481-BB8E-2FCFDA84B99D}" type="datetimeFigureOut">
              <a:rPr lang="en-US" smtClean="0"/>
              <a:pPr/>
              <a:t>7/9/2025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70A5E66-ABE7-4481-BB8E-2FCFDA84B99D}" type="datetimeFigureOut">
              <a:rPr lang="en-US" smtClean="0"/>
              <a:pPr/>
              <a:t>7/9/2025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70A5E66-ABE7-4481-BB8E-2FCFDA84B99D}" type="datetimeFigureOut">
              <a:rPr lang="en-US" smtClean="0"/>
              <a:pPr/>
              <a:t>7/9/2025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0A5E66-ABE7-4481-BB8E-2FCFDA84B99D}" type="datetimeFigureOut">
              <a:rPr lang="en-US" smtClean="0"/>
              <a:pPr/>
              <a:t>7/9/2025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0A5E66-ABE7-4481-BB8E-2FCFDA84B99D}" type="datetimeFigureOut">
              <a:rPr lang="en-US" smtClean="0"/>
              <a:pPr/>
              <a:t>7/9/2025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0A5E66-ABE7-4481-BB8E-2FCFDA84B99D}" type="datetimeFigureOut">
              <a:rPr lang="en-US" smtClean="0"/>
              <a:pPr/>
              <a:t>7/9/2025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FF4DAC-79CA-43F1-A424-AA9E29A212F5}"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A5E66-ABE7-4481-BB8E-2FCFDA84B99D}" type="datetimeFigureOut">
              <a:rPr lang="en-US" smtClean="0"/>
              <a:pPr/>
              <a:t>7/9/2025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F4DAC-79CA-43F1-A424-AA9E29A212F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C017A-0F5C-4729-A67A-B1F43C075C86}"/>
              </a:ext>
            </a:extLst>
          </p:cNvPr>
          <p:cNvSpPr txBox="1"/>
          <p:nvPr/>
        </p:nvSpPr>
        <p:spPr>
          <a:xfrm>
            <a:off x="179512" y="188640"/>
            <a:ext cx="8856984" cy="6063198"/>
          </a:xfrm>
          <a:prstGeom prst="rect">
            <a:avLst/>
          </a:prstGeom>
          <a:noFill/>
        </p:spPr>
        <p:txBody>
          <a:bodyPr wrap="square" rtlCol="0">
            <a:spAutoFit/>
          </a:bodyPr>
          <a:lstStyle/>
          <a:p>
            <a:pPr algn="ctr"/>
            <a:r>
              <a:rPr lang="en-GB" sz="3600" b="1" u="sng" dirty="0">
                <a:solidFill>
                  <a:schemeClr val="bg1"/>
                </a:solidFill>
                <a:latin typeface="Calisto MT" panose="02040603050505030304" pitchFamily="18" charset="0"/>
              </a:rPr>
              <a:t>Year 9 Art</a:t>
            </a:r>
          </a:p>
          <a:p>
            <a:pPr algn="ctr"/>
            <a:endParaRPr lang="en-GB" sz="3600" b="1" u="sng" dirty="0">
              <a:solidFill>
                <a:schemeClr val="bg1"/>
              </a:solidFill>
              <a:latin typeface="Calisto MT" panose="02040603050505030304" pitchFamily="18" charset="0"/>
            </a:endParaRPr>
          </a:p>
          <a:p>
            <a:pPr algn="ctr"/>
            <a:r>
              <a:rPr lang="en-GB" sz="3600" b="1" u="sng" dirty="0">
                <a:solidFill>
                  <a:schemeClr val="bg1"/>
                </a:solidFill>
                <a:latin typeface="Calisto MT" panose="02040603050505030304" pitchFamily="18" charset="0"/>
              </a:rPr>
              <a:t>The surrealism project.</a:t>
            </a:r>
          </a:p>
          <a:p>
            <a:endParaRPr lang="en-GB" sz="2800" dirty="0">
              <a:solidFill>
                <a:schemeClr val="bg1"/>
              </a:solidFill>
              <a:latin typeface="Calisto MT" panose="02040603050505030304" pitchFamily="18" charset="0"/>
            </a:endParaRPr>
          </a:p>
          <a:p>
            <a:r>
              <a:rPr lang="en-GB" sz="2800" b="1" dirty="0">
                <a:solidFill>
                  <a:schemeClr val="bg1"/>
                </a:solidFill>
                <a:latin typeface="Calisto MT" panose="02040603050505030304" pitchFamily="18" charset="0"/>
              </a:rPr>
              <a:t>DO NOW </a:t>
            </a:r>
            <a:r>
              <a:rPr lang="en-GB" sz="2800" dirty="0">
                <a:solidFill>
                  <a:schemeClr val="bg1"/>
                </a:solidFill>
                <a:latin typeface="Calisto MT" panose="02040603050505030304" pitchFamily="18" charset="0"/>
              </a:rPr>
              <a:t>- Spend 5 minutes looking on the internet at surreal art. Look at the work of Salvador Dali, Rene Magritte and Vladimir Kush.</a:t>
            </a:r>
          </a:p>
          <a:p>
            <a:endParaRPr lang="en-GB" sz="2800" dirty="0">
              <a:solidFill>
                <a:schemeClr val="bg1"/>
              </a:solidFill>
              <a:latin typeface="Calisto MT" panose="02040603050505030304" pitchFamily="18" charset="0"/>
            </a:endParaRPr>
          </a:p>
          <a:p>
            <a:r>
              <a:rPr lang="en-GB" sz="2800" dirty="0">
                <a:solidFill>
                  <a:schemeClr val="bg1"/>
                </a:solidFill>
                <a:latin typeface="Calisto MT" panose="02040603050505030304" pitchFamily="18" charset="0"/>
              </a:rPr>
              <a:t>This will refresh your memory and should give you ideas of what you could use in your work.</a:t>
            </a:r>
          </a:p>
          <a:p>
            <a:endParaRPr lang="en-GB" sz="2800" dirty="0">
              <a:solidFill>
                <a:schemeClr val="bg1"/>
              </a:solidFill>
              <a:latin typeface="Calisto MT" panose="02040603050505030304" pitchFamily="18" charset="0"/>
            </a:endParaRPr>
          </a:p>
          <a:p>
            <a:r>
              <a:rPr lang="en-GB" sz="2800" dirty="0">
                <a:solidFill>
                  <a:schemeClr val="bg1"/>
                </a:solidFill>
                <a:latin typeface="Calisto MT" panose="02040603050505030304" pitchFamily="18" charset="0"/>
              </a:rPr>
              <a:t>Write down a list of things you spot; colours, features, metamorphosis, melting, dripping, distorted etc.</a:t>
            </a:r>
          </a:p>
        </p:txBody>
      </p:sp>
    </p:spTree>
    <p:extLst>
      <p:ext uri="{BB962C8B-B14F-4D97-AF65-F5344CB8AC3E}">
        <p14:creationId xmlns:p14="http://schemas.microsoft.com/office/powerpoint/2010/main" val="49786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normAutofit fontScale="90000"/>
          </a:bodyPr>
          <a:lstStyle/>
          <a:p>
            <a:pPr eaLnBrk="1" hangingPunct="1"/>
            <a:r>
              <a:rPr lang="en-GB" b="1" u="sng" dirty="0">
                <a:solidFill>
                  <a:schemeClr val="bg1"/>
                </a:solidFill>
              </a:rPr>
              <a:t>Inside out....</a:t>
            </a:r>
            <a:br>
              <a:rPr lang="en-GB" dirty="0">
                <a:solidFill>
                  <a:schemeClr val="bg1"/>
                </a:solidFill>
              </a:rPr>
            </a:br>
            <a:endParaRPr lang="en-GB" sz="3200" dirty="0">
              <a:solidFill>
                <a:schemeClr val="bg1"/>
              </a:solidFill>
            </a:endParaRPr>
          </a:p>
        </p:txBody>
      </p:sp>
      <p:sp>
        <p:nvSpPr>
          <p:cNvPr id="112643" name="Rectangle 3"/>
          <p:cNvSpPr>
            <a:spLocks noGrp="1" noChangeArrowheads="1"/>
          </p:cNvSpPr>
          <p:nvPr>
            <p:ph type="body" idx="1"/>
          </p:nvPr>
        </p:nvSpPr>
        <p:spPr>
          <a:xfrm>
            <a:off x="228600" y="1341438"/>
            <a:ext cx="8001000" cy="2316162"/>
          </a:xfrm>
        </p:spPr>
        <p:txBody>
          <a:bodyPr>
            <a:noAutofit/>
          </a:bodyPr>
          <a:lstStyle/>
          <a:p>
            <a:pPr eaLnBrk="1" hangingPunct="1">
              <a:lnSpc>
                <a:spcPct val="90000"/>
              </a:lnSpc>
            </a:pPr>
            <a:r>
              <a:rPr lang="en-GB" sz="2800" b="1" dirty="0">
                <a:solidFill>
                  <a:schemeClr val="bg1"/>
                </a:solidFill>
              </a:rPr>
              <a:t>Create one detailed colour / pencil shaded drawing showing:-</a:t>
            </a:r>
          </a:p>
          <a:p>
            <a:pPr eaLnBrk="1" hangingPunct="1">
              <a:lnSpc>
                <a:spcPct val="90000"/>
              </a:lnSpc>
              <a:buFontTx/>
              <a:buNone/>
            </a:pPr>
            <a:endParaRPr lang="en-GB" sz="2800" b="1" dirty="0">
              <a:solidFill>
                <a:schemeClr val="bg1"/>
              </a:solidFill>
            </a:endParaRPr>
          </a:p>
          <a:p>
            <a:pPr eaLnBrk="1" hangingPunct="1">
              <a:lnSpc>
                <a:spcPct val="90000"/>
              </a:lnSpc>
              <a:buFontTx/>
              <a:buNone/>
            </a:pPr>
            <a:r>
              <a:rPr lang="en-GB" sz="2800" b="1" dirty="0"/>
              <a:t>     </a:t>
            </a:r>
            <a:r>
              <a:rPr lang="en-GB" sz="2800" b="1" dirty="0">
                <a:solidFill>
                  <a:schemeClr val="bg1"/>
                </a:solidFill>
              </a:rPr>
              <a:t>TITLE: </a:t>
            </a:r>
          </a:p>
          <a:p>
            <a:pPr eaLnBrk="1" hangingPunct="1">
              <a:lnSpc>
                <a:spcPct val="90000"/>
              </a:lnSpc>
              <a:buFontTx/>
              <a:buNone/>
            </a:pPr>
            <a:r>
              <a:rPr lang="en-GB" sz="2800" b="1" dirty="0">
                <a:solidFill>
                  <a:schemeClr val="bg1"/>
                </a:solidFill>
              </a:rPr>
              <a:t>        ‘Inside Out’</a:t>
            </a:r>
          </a:p>
          <a:p>
            <a:pPr eaLnBrk="1" hangingPunct="1">
              <a:lnSpc>
                <a:spcPct val="90000"/>
              </a:lnSpc>
              <a:buFontTx/>
              <a:buNone/>
            </a:pPr>
            <a:endParaRPr lang="en-GB" sz="2800" b="1" dirty="0">
              <a:solidFill>
                <a:schemeClr val="bg1"/>
              </a:solidFill>
            </a:endParaRPr>
          </a:p>
          <a:p>
            <a:pPr eaLnBrk="1" hangingPunct="1">
              <a:lnSpc>
                <a:spcPct val="90000"/>
              </a:lnSpc>
            </a:pPr>
            <a:r>
              <a:rPr lang="en-GB" sz="2800" b="1" dirty="0">
                <a:solidFill>
                  <a:schemeClr val="bg1"/>
                </a:solidFill>
              </a:rPr>
              <a:t>Draw an object </a:t>
            </a:r>
          </a:p>
          <a:p>
            <a:pPr eaLnBrk="1" hangingPunct="1">
              <a:lnSpc>
                <a:spcPct val="90000"/>
              </a:lnSpc>
              <a:buFontTx/>
              <a:buNone/>
            </a:pPr>
            <a:r>
              <a:rPr lang="en-GB" sz="2800" b="1" dirty="0">
                <a:solidFill>
                  <a:schemeClr val="bg1"/>
                </a:solidFill>
              </a:rPr>
              <a:t>     of your choice, </a:t>
            </a:r>
          </a:p>
          <a:p>
            <a:pPr eaLnBrk="1" hangingPunct="1">
              <a:lnSpc>
                <a:spcPct val="90000"/>
              </a:lnSpc>
              <a:buFontTx/>
              <a:buNone/>
            </a:pPr>
            <a:r>
              <a:rPr lang="en-GB" sz="2800" b="1" dirty="0">
                <a:solidFill>
                  <a:schemeClr val="bg1"/>
                </a:solidFill>
              </a:rPr>
              <a:t>     part - normal /</a:t>
            </a:r>
          </a:p>
          <a:p>
            <a:pPr eaLnBrk="1" hangingPunct="1">
              <a:lnSpc>
                <a:spcPct val="90000"/>
              </a:lnSpc>
              <a:buFontTx/>
              <a:buNone/>
            </a:pPr>
            <a:r>
              <a:rPr lang="en-GB" sz="2800" b="1" dirty="0">
                <a:solidFill>
                  <a:schemeClr val="bg1"/>
                </a:solidFill>
              </a:rPr>
              <a:t>     part ‘unwrapped.’</a:t>
            </a:r>
          </a:p>
          <a:p>
            <a:pPr eaLnBrk="1" hangingPunct="1">
              <a:lnSpc>
                <a:spcPct val="90000"/>
              </a:lnSpc>
              <a:buFontTx/>
              <a:buNone/>
            </a:pPr>
            <a:endParaRPr lang="en-GB" sz="2400" b="1" dirty="0">
              <a:solidFill>
                <a:schemeClr val="bg1"/>
              </a:solidFill>
            </a:endParaRPr>
          </a:p>
          <a:p>
            <a:pPr eaLnBrk="1" hangingPunct="1">
              <a:lnSpc>
                <a:spcPct val="90000"/>
              </a:lnSpc>
              <a:buFontTx/>
              <a:buNone/>
            </a:pPr>
            <a:r>
              <a:rPr lang="en-GB" sz="2800" b="1" dirty="0">
                <a:solidFill>
                  <a:schemeClr val="bg1"/>
                </a:solidFill>
              </a:rPr>
              <a:t>	</a:t>
            </a:r>
          </a:p>
          <a:p>
            <a:pPr algn="ctr" eaLnBrk="1" hangingPunct="1">
              <a:lnSpc>
                <a:spcPct val="90000"/>
              </a:lnSpc>
              <a:buFontTx/>
              <a:buNone/>
            </a:pPr>
            <a:endParaRPr lang="en-GB" sz="2800" b="1" dirty="0">
              <a:solidFill>
                <a:schemeClr val="bg1"/>
              </a:solidFill>
            </a:endParaRPr>
          </a:p>
        </p:txBody>
      </p:sp>
      <p:pic>
        <p:nvPicPr>
          <p:cNvPr id="112644" name="Picture 4" descr="skeleton unzip 3a"/>
          <p:cNvPicPr>
            <a:picLocks noChangeAspect="1" noChangeArrowheads="1"/>
          </p:cNvPicPr>
          <p:nvPr/>
        </p:nvPicPr>
        <p:blipFill>
          <a:blip r:embed="rId3" cstate="print"/>
          <a:srcRect/>
          <a:stretch>
            <a:fillRect/>
          </a:stretch>
        </p:blipFill>
        <p:spPr bwMode="auto">
          <a:xfrm>
            <a:off x="6500826" y="2071678"/>
            <a:ext cx="2393950" cy="4525963"/>
          </a:xfrm>
          <a:prstGeom prst="rect">
            <a:avLst/>
          </a:prstGeom>
          <a:noFill/>
          <a:ln w="9525">
            <a:noFill/>
            <a:miter lim="800000"/>
            <a:headEnd/>
            <a:tailEnd/>
          </a:ln>
        </p:spPr>
      </p:pic>
      <p:pic>
        <p:nvPicPr>
          <p:cNvPr id="112645" name="Picture 5" descr="skeleton unzip 1a"/>
          <p:cNvPicPr>
            <a:picLocks noChangeAspect="1" noChangeArrowheads="1"/>
          </p:cNvPicPr>
          <p:nvPr/>
        </p:nvPicPr>
        <p:blipFill>
          <a:blip r:embed="rId4" cstate="print"/>
          <a:srcRect/>
          <a:stretch>
            <a:fillRect/>
          </a:stretch>
        </p:blipFill>
        <p:spPr bwMode="auto">
          <a:xfrm>
            <a:off x="3857620" y="2071678"/>
            <a:ext cx="1168400" cy="4562475"/>
          </a:xfrm>
          <a:prstGeom prst="rect">
            <a:avLst/>
          </a:prstGeom>
          <a:noFill/>
          <a:ln w="9525">
            <a:noFill/>
            <a:miter lim="800000"/>
            <a:headEnd/>
            <a:tailEnd/>
          </a:ln>
        </p:spPr>
      </p:pic>
      <p:pic>
        <p:nvPicPr>
          <p:cNvPr id="112646" name="Picture 6" descr="skeleton unzip 2a"/>
          <p:cNvPicPr>
            <a:picLocks noChangeAspect="1" noChangeArrowheads="1"/>
          </p:cNvPicPr>
          <p:nvPr/>
        </p:nvPicPr>
        <p:blipFill>
          <a:blip r:embed="rId5" cstate="print"/>
          <a:srcRect/>
          <a:stretch>
            <a:fillRect/>
          </a:stretch>
        </p:blipFill>
        <p:spPr bwMode="auto">
          <a:xfrm>
            <a:off x="5286380" y="2071678"/>
            <a:ext cx="939800" cy="4572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type="body" idx="1"/>
          </p:nvPr>
        </p:nvSpPr>
        <p:spPr>
          <a:xfrm>
            <a:off x="357158" y="214290"/>
            <a:ext cx="8001000" cy="1981200"/>
          </a:xfrm>
        </p:spPr>
        <p:txBody>
          <a:bodyPr>
            <a:noAutofit/>
          </a:bodyPr>
          <a:lstStyle/>
          <a:p>
            <a:pPr eaLnBrk="1" hangingPunct="1">
              <a:lnSpc>
                <a:spcPct val="90000"/>
              </a:lnSpc>
            </a:pPr>
            <a:endParaRPr lang="en-GB" sz="2400" b="1" dirty="0">
              <a:solidFill>
                <a:schemeClr val="bg1"/>
              </a:solidFill>
            </a:endParaRPr>
          </a:p>
          <a:p>
            <a:pPr algn="ctr" eaLnBrk="1" hangingPunct="1">
              <a:lnSpc>
                <a:spcPct val="90000"/>
              </a:lnSpc>
              <a:buNone/>
            </a:pPr>
            <a:r>
              <a:rPr lang="en-GB" sz="2800" b="1" dirty="0">
                <a:solidFill>
                  <a:schemeClr val="bg1"/>
                </a:solidFill>
              </a:rPr>
              <a:t>Create one detailed colour / pencil shaded drawing of:-</a:t>
            </a:r>
          </a:p>
          <a:p>
            <a:pPr algn="ctr" eaLnBrk="1" hangingPunct="1">
              <a:lnSpc>
                <a:spcPct val="90000"/>
              </a:lnSpc>
              <a:buNone/>
            </a:pPr>
            <a:r>
              <a:rPr lang="en-GB" sz="2800" b="1" dirty="0">
                <a:solidFill>
                  <a:schemeClr val="bg1"/>
                </a:solidFill>
              </a:rPr>
              <a:t>TITLE – ‘Surreal Rendering of an  Image’</a:t>
            </a:r>
          </a:p>
          <a:p>
            <a:pPr algn="ctr" eaLnBrk="1" hangingPunct="1">
              <a:lnSpc>
                <a:spcPct val="90000"/>
              </a:lnSpc>
              <a:buNone/>
            </a:pPr>
            <a:r>
              <a:rPr lang="en-GB" sz="2800" b="1" dirty="0">
                <a:solidFill>
                  <a:schemeClr val="bg1"/>
                </a:solidFill>
              </a:rPr>
              <a:t>Draw the outline of an object e.g. shoe. </a:t>
            </a:r>
          </a:p>
          <a:p>
            <a:pPr algn="ctr" eaLnBrk="1" hangingPunct="1">
              <a:lnSpc>
                <a:spcPct val="90000"/>
              </a:lnSpc>
              <a:buNone/>
            </a:pPr>
            <a:r>
              <a:rPr lang="en-GB" sz="2800" b="1" dirty="0">
                <a:solidFill>
                  <a:schemeClr val="bg1"/>
                </a:solidFill>
              </a:rPr>
              <a:t>Render in a texture of your choice e.g. stone, wood, fur, brick etc.</a:t>
            </a:r>
          </a:p>
          <a:p>
            <a:pPr eaLnBrk="1" hangingPunct="1">
              <a:lnSpc>
                <a:spcPct val="90000"/>
              </a:lnSpc>
              <a:buFontTx/>
              <a:buNone/>
            </a:pPr>
            <a:endParaRPr lang="en-GB" sz="2400" b="1" dirty="0">
              <a:solidFill>
                <a:schemeClr val="bg1"/>
              </a:solidFill>
            </a:endParaRPr>
          </a:p>
          <a:p>
            <a:pPr eaLnBrk="1" hangingPunct="1">
              <a:lnSpc>
                <a:spcPct val="90000"/>
              </a:lnSpc>
              <a:buFontTx/>
              <a:buNone/>
            </a:pPr>
            <a:r>
              <a:rPr lang="en-GB" sz="2800" b="1" dirty="0"/>
              <a:t>	</a:t>
            </a:r>
          </a:p>
          <a:p>
            <a:pPr algn="ctr" eaLnBrk="1" hangingPunct="1">
              <a:lnSpc>
                <a:spcPct val="90000"/>
              </a:lnSpc>
              <a:buFontTx/>
              <a:buNone/>
            </a:pPr>
            <a:endParaRPr lang="en-GB" sz="2800" b="1" dirty="0"/>
          </a:p>
          <a:p>
            <a:pPr algn="ctr" eaLnBrk="1" hangingPunct="1">
              <a:lnSpc>
                <a:spcPct val="90000"/>
              </a:lnSpc>
              <a:buFontTx/>
              <a:buNone/>
            </a:pPr>
            <a:endParaRPr lang="en-GB" sz="2800" b="1" dirty="0"/>
          </a:p>
          <a:p>
            <a:pPr eaLnBrk="1" hangingPunct="1">
              <a:lnSpc>
                <a:spcPct val="90000"/>
              </a:lnSpc>
              <a:buFontTx/>
              <a:buNone/>
            </a:pPr>
            <a:endParaRPr lang="en-GB" sz="2800" b="1" dirty="0"/>
          </a:p>
        </p:txBody>
      </p:sp>
      <p:pic>
        <p:nvPicPr>
          <p:cNvPr id="10245" name="Picture 5" descr="Bev - surreal rendered face"/>
          <p:cNvPicPr>
            <a:picLocks noChangeAspect="1" noChangeArrowheads="1"/>
          </p:cNvPicPr>
          <p:nvPr/>
        </p:nvPicPr>
        <p:blipFill>
          <a:blip r:embed="rId3" cstate="print"/>
          <a:srcRect/>
          <a:stretch>
            <a:fillRect/>
          </a:stretch>
        </p:blipFill>
        <p:spPr bwMode="auto">
          <a:xfrm>
            <a:off x="2857488" y="3286124"/>
            <a:ext cx="3286148" cy="3354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02" y="0"/>
            <a:ext cx="9163402" cy="5324535"/>
          </a:xfrm>
          <a:prstGeom prst="rect">
            <a:avLst/>
          </a:prstGeom>
          <a:noFill/>
        </p:spPr>
        <p:txBody>
          <a:bodyPr wrap="square" lIns="91440" tIns="45720" rIns="91440" bIns="45720">
            <a:spAutoFit/>
          </a:bodyPr>
          <a:lstStyle/>
          <a:p>
            <a:pPr algn="ctr"/>
            <a:r>
              <a:rPr lang="en-US" sz="3200" b="1"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MAIN TASK </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endParaRP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Over the next few  slides are tasks linked to the ‘Surrealism’ Project we have been studying in class.</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endParaRP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Select your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favourite</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 and complete in any media you wish on A4 paper.</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endParaRP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 I recommend you concentrate on practicing your shading with pencil or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coloured</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 crayons. Think about where the light is coming from and add dark and light tones. Focus on quality and detail in your work.</a:t>
            </a:r>
          </a:p>
        </p:txBody>
      </p:sp>
      <p:pic>
        <p:nvPicPr>
          <p:cNvPr id="6" name="Picture 22" descr="11971495461712252788valessiobrito_Coloured_Pencils"/>
          <p:cNvPicPr>
            <a:picLocks noChangeAspect="1" noChangeArrowheads="1"/>
          </p:cNvPicPr>
          <p:nvPr/>
        </p:nvPicPr>
        <p:blipFill>
          <a:blip r:embed="rId3" cstate="print"/>
          <a:srcRect b="55897"/>
          <a:stretch>
            <a:fillRect/>
          </a:stretch>
        </p:blipFill>
        <p:spPr bwMode="auto">
          <a:xfrm>
            <a:off x="0" y="5429264"/>
            <a:ext cx="5000628" cy="1428736"/>
          </a:xfrm>
          <a:prstGeom prst="rect">
            <a:avLst/>
          </a:prstGeom>
          <a:noFill/>
        </p:spPr>
      </p:pic>
      <p:pic>
        <p:nvPicPr>
          <p:cNvPr id="10" name="Picture 22" descr="11971495461712252788valessiobrito_Coloured_Pencils"/>
          <p:cNvPicPr>
            <a:picLocks noChangeAspect="1" noChangeArrowheads="1"/>
          </p:cNvPicPr>
          <p:nvPr/>
        </p:nvPicPr>
        <p:blipFill>
          <a:blip r:embed="rId3" cstate="print"/>
          <a:srcRect l="16091" b="55897"/>
          <a:stretch>
            <a:fillRect/>
          </a:stretch>
        </p:blipFill>
        <p:spPr bwMode="auto">
          <a:xfrm>
            <a:off x="5000628" y="5429264"/>
            <a:ext cx="4143372" cy="142873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0" y="0"/>
            <a:ext cx="6858048" cy="1981200"/>
          </a:xfrm>
        </p:spPr>
        <p:txBody>
          <a:bodyPr>
            <a:noAutofit/>
          </a:bodyPr>
          <a:lstStyle/>
          <a:p>
            <a:pPr algn="ctr" eaLnBrk="1" hangingPunct="1"/>
            <a:endParaRPr lang="en-GB" sz="2400" b="1" dirty="0"/>
          </a:p>
          <a:p>
            <a:pPr algn="ctr" eaLnBrk="1" hangingPunct="1">
              <a:buNone/>
            </a:pPr>
            <a:r>
              <a:rPr lang="en-GB" sz="2400" b="1" dirty="0">
                <a:solidFill>
                  <a:schemeClr val="bg1"/>
                </a:solidFill>
                <a:latin typeface="Arial" pitchFamily="34" charset="0"/>
                <a:cs typeface="Arial" pitchFamily="34" charset="0"/>
              </a:rPr>
              <a:t>Create a detailed pencil shaded drawing of a:-</a:t>
            </a:r>
          </a:p>
          <a:p>
            <a:pPr algn="ctr" eaLnBrk="1" hangingPunct="1">
              <a:buFontTx/>
              <a:buNone/>
            </a:pPr>
            <a:r>
              <a:rPr lang="en-GB" sz="2400" b="1" dirty="0">
                <a:solidFill>
                  <a:schemeClr val="bg1"/>
                </a:solidFill>
                <a:latin typeface="Arial" pitchFamily="34" charset="0"/>
                <a:cs typeface="Arial" pitchFamily="34" charset="0"/>
              </a:rPr>
              <a:t>	   TITLE - ‘Surreal’ view of a watch / clock. Focus on detail and add shading.</a:t>
            </a:r>
          </a:p>
          <a:p>
            <a:pPr eaLnBrk="1" hangingPunct="1">
              <a:buFontTx/>
              <a:buNone/>
            </a:pPr>
            <a:r>
              <a:rPr lang="en-GB" sz="2400" b="1" dirty="0"/>
              <a:t>	</a:t>
            </a:r>
          </a:p>
          <a:p>
            <a:pPr algn="ctr" eaLnBrk="1" hangingPunct="1">
              <a:buFontTx/>
              <a:buNone/>
            </a:pPr>
            <a:endParaRPr lang="en-GB" sz="2800" b="1" dirty="0"/>
          </a:p>
          <a:p>
            <a:pPr algn="ctr" eaLnBrk="1" hangingPunct="1">
              <a:buFontTx/>
              <a:buNone/>
            </a:pPr>
            <a:endParaRPr lang="en-GB" sz="2800" b="1" dirty="0"/>
          </a:p>
          <a:p>
            <a:pPr eaLnBrk="1" hangingPunct="1">
              <a:buFontTx/>
              <a:buNone/>
            </a:pPr>
            <a:endParaRPr lang="en-GB" sz="2800" b="1" dirty="0"/>
          </a:p>
        </p:txBody>
      </p:sp>
      <p:pic>
        <p:nvPicPr>
          <p:cNvPr id="46084" name="Picture 4" descr="Year 9 - Surreal Watch"/>
          <p:cNvPicPr>
            <a:picLocks noChangeAspect="1" noChangeArrowheads="1"/>
          </p:cNvPicPr>
          <p:nvPr/>
        </p:nvPicPr>
        <p:blipFill>
          <a:blip r:embed="rId3" cstate="print"/>
          <a:srcRect/>
          <a:stretch>
            <a:fillRect/>
          </a:stretch>
        </p:blipFill>
        <p:spPr bwMode="auto">
          <a:xfrm>
            <a:off x="6715140" y="1000108"/>
            <a:ext cx="2198688" cy="5235575"/>
          </a:xfrm>
          <a:prstGeom prst="rect">
            <a:avLst/>
          </a:prstGeom>
          <a:noFill/>
          <a:ln w="9525">
            <a:noFill/>
            <a:miter lim="800000"/>
            <a:headEnd/>
            <a:tailEnd/>
          </a:ln>
        </p:spPr>
      </p:pic>
      <p:pic>
        <p:nvPicPr>
          <p:cNvPr id="46085" name="Picture 5" descr="Year 9 - Surreal Watch and Piano"/>
          <p:cNvPicPr>
            <a:picLocks noChangeAspect="1" noChangeArrowheads="1"/>
          </p:cNvPicPr>
          <p:nvPr/>
        </p:nvPicPr>
        <p:blipFill>
          <a:blip r:embed="rId4" cstate="print">
            <a:lum bright="-12000"/>
          </a:blip>
          <a:srcRect/>
          <a:stretch>
            <a:fillRect/>
          </a:stretch>
        </p:blipFill>
        <p:spPr bwMode="auto">
          <a:xfrm>
            <a:off x="571472" y="2357430"/>
            <a:ext cx="2613025" cy="3503612"/>
          </a:xfrm>
          <a:prstGeom prst="rect">
            <a:avLst/>
          </a:prstGeom>
          <a:noFill/>
          <a:ln w="9525">
            <a:noFill/>
            <a:miter lim="800000"/>
            <a:headEnd/>
            <a:tailEnd/>
          </a:ln>
        </p:spPr>
      </p:pic>
      <p:pic>
        <p:nvPicPr>
          <p:cNvPr id="46086" name="Picture 6" descr="Year 9 - Surreal - Clock"/>
          <p:cNvPicPr>
            <a:picLocks noChangeAspect="1" noChangeArrowheads="1"/>
          </p:cNvPicPr>
          <p:nvPr/>
        </p:nvPicPr>
        <p:blipFill>
          <a:blip r:embed="rId5" cstate="print">
            <a:lum bright="-12000"/>
          </a:blip>
          <a:srcRect/>
          <a:stretch>
            <a:fillRect/>
          </a:stretch>
        </p:blipFill>
        <p:spPr bwMode="auto">
          <a:xfrm>
            <a:off x="3571868" y="2357430"/>
            <a:ext cx="2676525" cy="35417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428596" y="642918"/>
            <a:ext cx="8001000" cy="2286000"/>
          </a:xfrm>
        </p:spPr>
        <p:txBody>
          <a:bodyPr>
            <a:normAutofit fontScale="92500" lnSpcReduction="20000"/>
          </a:bodyPr>
          <a:lstStyle/>
          <a:p>
            <a:pPr algn="ctr" eaLnBrk="1" hangingPunct="1">
              <a:buNone/>
            </a:pPr>
            <a:r>
              <a:rPr lang="en-GB" sz="2800" b="1" dirty="0">
                <a:solidFill>
                  <a:schemeClr val="bg1"/>
                </a:solidFill>
              </a:rPr>
              <a:t>Create one part real / part distorted drawing (pencil shaded) of either a JAR – CAN – BOTTLE etc.</a:t>
            </a:r>
          </a:p>
          <a:p>
            <a:pPr algn="ctr" eaLnBrk="1" hangingPunct="1">
              <a:buNone/>
            </a:pPr>
            <a:endParaRPr lang="en-GB" sz="2800" b="1" dirty="0">
              <a:solidFill>
                <a:schemeClr val="bg1"/>
              </a:solidFill>
            </a:endParaRPr>
          </a:p>
          <a:p>
            <a:pPr algn="ctr" eaLnBrk="1" hangingPunct="1">
              <a:buNone/>
            </a:pPr>
            <a:r>
              <a:rPr lang="en-GB" sz="2800" b="1" dirty="0">
                <a:solidFill>
                  <a:schemeClr val="bg1"/>
                </a:solidFill>
              </a:rPr>
              <a:t>TITLE – ‘Distorted Container.’</a:t>
            </a:r>
          </a:p>
          <a:p>
            <a:pPr algn="ctr" eaLnBrk="1" hangingPunct="1">
              <a:buNone/>
            </a:pPr>
            <a:r>
              <a:rPr lang="en-GB" sz="2800" b="1" dirty="0">
                <a:solidFill>
                  <a:schemeClr val="bg1"/>
                </a:solidFill>
              </a:rPr>
              <a:t>Draw any type of container with a label ( lettering / illustrations ) to help create the effect of </a:t>
            </a:r>
            <a:r>
              <a:rPr lang="en-GB" sz="2800" b="1" u="sng" dirty="0">
                <a:solidFill>
                  <a:schemeClr val="bg1"/>
                </a:solidFill>
              </a:rPr>
              <a:t>distortion.</a:t>
            </a:r>
          </a:p>
          <a:p>
            <a:pPr eaLnBrk="1" hangingPunct="1">
              <a:buFontTx/>
              <a:buNone/>
            </a:pPr>
            <a:endParaRPr lang="en-GB" sz="2400" b="1" dirty="0">
              <a:solidFill>
                <a:schemeClr val="bg1"/>
              </a:solidFill>
            </a:endParaRPr>
          </a:p>
        </p:txBody>
      </p:sp>
      <p:pic>
        <p:nvPicPr>
          <p:cNvPr id="58372" name="Picture 4" descr="image2"/>
          <p:cNvPicPr>
            <a:picLocks noChangeAspect="1" noChangeArrowheads="1"/>
          </p:cNvPicPr>
          <p:nvPr/>
        </p:nvPicPr>
        <p:blipFill>
          <a:blip r:embed="rId3" cstate="print"/>
          <a:srcRect/>
          <a:stretch>
            <a:fillRect/>
          </a:stretch>
        </p:blipFill>
        <p:spPr bwMode="auto">
          <a:xfrm>
            <a:off x="1071538" y="3357562"/>
            <a:ext cx="3595686" cy="3182809"/>
          </a:xfrm>
          <a:prstGeom prst="rect">
            <a:avLst/>
          </a:prstGeom>
          <a:noFill/>
          <a:ln w="9525">
            <a:noFill/>
            <a:miter lim="800000"/>
            <a:headEnd/>
            <a:tailEnd/>
          </a:ln>
        </p:spPr>
      </p:pic>
      <p:pic>
        <p:nvPicPr>
          <p:cNvPr id="58373" name="Picture 5" descr="P9220168"/>
          <p:cNvPicPr>
            <a:picLocks noChangeAspect="1" noChangeArrowheads="1"/>
          </p:cNvPicPr>
          <p:nvPr/>
        </p:nvPicPr>
        <p:blipFill>
          <a:blip r:embed="rId4" cstate="print"/>
          <a:srcRect/>
          <a:stretch>
            <a:fillRect/>
          </a:stretch>
        </p:blipFill>
        <p:spPr bwMode="auto">
          <a:xfrm>
            <a:off x="5029200" y="3227443"/>
            <a:ext cx="2900386" cy="340195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p:cNvSpPr>
            <a:spLocks noGrp="1" noChangeArrowheads="1"/>
          </p:cNvSpPr>
          <p:nvPr>
            <p:ph type="body" idx="1"/>
          </p:nvPr>
        </p:nvSpPr>
        <p:spPr>
          <a:xfrm>
            <a:off x="214282" y="214290"/>
            <a:ext cx="6286544" cy="1981200"/>
          </a:xfrm>
        </p:spPr>
        <p:txBody>
          <a:bodyPr>
            <a:normAutofit fontScale="25000" lnSpcReduction="20000"/>
          </a:bodyPr>
          <a:lstStyle/>
          <a:p>
            <a:pPr algn="ctr">
              <a:lnSpc>
                <a:spcPct val="90000"/>
              </a:lnSpc>
              <a:buNone/>
            </a:pPr>
            <a:r>
              <a:rPr lang="en-GB" sz="11200" b="1" dirty="0">
                <a:solidFill>
                  <a:schemeClr val="bg1"/>
                </a:solidFill>
              </a:rPr>
              <a:t>Furthering the idea of metamorphosis, create a new species made up of parts of animals and natural forms.</a:t>
            </a:r>
          </a:p>
          <a:p>
            <a:pPr algn="ctr" eaLnBrk="1" hangingPunct="1">
              <a:lnSpc>
                <a:spcPct val="90000"/>
              </a:lnSpc>
              <a:buNone/>
            </a:pPr>
            <a:endParaRPr lang="en-GB" sz="11200" b="1" dirty="0">
              <a:solidFill>
                <a:schemeClr val="bg1"/>
              </a:solidFill>
            </a:endParaRPr>
          </a:p>
          <a:p>
            <a:pPr algn="ctr" eaLnBrk="1" hangingPunct="1">
              <a:lnSpc>
                <a:spcPct val="90000"/>
              </a:lnSpc>
              <a:buNone/>
            </a:pPr>
            <a:r>
              <a:rPr lang="en-GB" sz="11200" b="1" dirty="0">
                <a:solidFill>
                  <a:schemeClr val="bg1"/>
                </a:solidFill>
              </a:rPr>
              <a:t>Create one detailed colour / pencil shaded drawing:-</a:t>
            </a:r>
          </a:p>
          <a:p>
            <a:pPr algn="ctr" eaLnBrk="1" hangingPunct="1">
              <a:lnSpc>
                <a:spcPct val="90000"/>
              </a:lnSpc>
              <a:buFontTx/>
              <a:buNone/>
            </a:pPr>
            <a:endParaRPr lang="en-GB" sz="11200" b="1" dirty="0">
              <a:solidFill>
                <a:schemeClr val="bg1"/>
              </a:solidFill>
            </a:endParaRPr>
          </a:p>
          <a:p>
            <a:pPr algn="ctr" eaLnBrk="1" hangingPunct="1">
              <a:lnSpc>
                <a:spcPct val="90000"/>
              </a:lnSpc>
              <a:buFontTx/>
              <a:buNone/>
            </a:pPr>
            <a:r>
              <a:rPr lang="en-GB" sz="11200" b="1" dirty="0">
                <a:solidFill>
                  <a:schemeClr val="bg1"/>
                </a:solidFill>
              </a:rPr>
              <a:t>	                TITLE – ‘New Species.’</a:t>
            </a:r>
          </a:p>
          <a:p>
            <a:pPr algn="ctr" eaLnBrk="1" hangingPunct="1">
              <a:lnSpc>
                <a:spcPct val="90000"/>
              </a:lnSpc>
              <a:buFontTx/>
              <a:buNone/>
            </a:pPr>
            <a:endParaRPr lang="en-GB" sz="9600" b="1" dirty="0">
              <a:solidFill>
                <a:schemeClr val="bg1"/>
              </a:solidFill>
            </a:endParaRPr>
          </a:p>
          <a:p>
            <a:pPr algn="ctr" eaLnBrk="1" hangingPunct="1">
              <a:lnSpc>
                <a:spcPct val="90000"/>
              </a:lnSpc>
              <a:buFontTx/>
              <a:buNone/>
            </a:pPr>
            <a:r>
              <a:rPr lang="en-GB" sz="9600" b="1" dirty="0"/>
              <a:t>	</a:t>
            </a:r>
          </a:p>
          <a:p>
            <a:pPr algn="ctr" eaLnBrk="1" hangingPunct="1">
              <a:lnSpc>
                <a:spcPct val="90000"/>
              </a:lnSpc>
              <a:buFontTx/>
              <a:buNone/>
            </a:pPr>
            <a:endParaRPr lang="en-GB" sz="2800" b="1" dirty="0"/>
          </a:p>
          <a:p>
            <a:pPr algn="ctr" eaLnBrk="1" hangingPunct="1">
              <a:lnSpc>
                <a:spcPct val="90000"/>
              </a:lnSpc>
              <a:buFontTx/>
              <a:buNone/>
            </a:pPr>
            <a:endParaRPr lang="en-GB" sz="2800" b="1" dirty="0"/>
          </a:p>
          <a:p>
            <a:pPr algn="ctr" eaLnBrk="1" hangingPunct="1">
              <a:lnSpc>
                <a:spcPct val="90000"/>
              </a:lnSpc>
              <a:buFontTx/>
              <a:buNone/>
            </a:pPr>
            <a:endParaRPr lang="en-GB" sz="2800" b="1" dirty="0"/>
          </a:p>
        </p:txBody>
      </p:sp>
      <p:graphicFrame>
        <p:nvGraphicFramePr>
          <p:cNvPr id="5122" name="Object 4"/>
          <p:cNvGraphicFramePr>
            <a:graphicFrameLocks noChangeAspect="1"/>
          </p:cNvGraphicFramePr>
          <p:nvPr/>
        </p:nvGraphicFramePr>
        <p:xfrm>
          <a:off x="857224" y="3142071"/>
          <a:ext cx="3357586" cy="3329932"/>
        </p:xfrm>
        <a:graphic>
          <a:graphicData uri="http://schemas.openxmlformats.org/presentationml/2006/ole">
            <mc:AlternateContent xmlns:mc="http://schemas.openxmlformats.org/markup-compatibility/2006">
              <mc:Choice xmlns:v="urn:schemas-microsoft-com:vml" Requires="v">
                <p:oleObj spid="_x0000_s1030" name="Image File" r:id="rId4" imgW="5217745" imgH="5175076" progId="">
                  <p:embed/>
                </p:oleObj>
              </mc:Choice>
              <mc:Fallback>
                <p:oleObj name="Image File" r:id="rId4" imgW="5217745" imgH="5175076"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24" y="3142071"/>
                        <a:ext cx="3357586" cy="332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6643702" y="285728"/>
          <a:ext cx="2000264" cy="6121026"/>
        </p:xfrm>
        <a:graphic>
          <a:graphicData uri="http://schemas.openxmlformats.org/presentationml/2006/ole">
            <mc:AlternateContent xmlns:mc="http://schemas.openxmlformats.org/markup-compatibility/2006">
              <mc:Choice xmlns:v="urn:schemas-microsoft-com:vml" Requires="v">
                <p:oleObj spid="_x0000_s1031" name="Image File" r:id="rId6" imgW="2773451" imgH="8484931" progId="">
                  <p:embed/>
                </p:oleObj>
              </mc:Choice>
              <mc:Fallback>
                <p:oleObj name="Image File" r:id="rId6" imgW="2773451" imgH="8484931"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702" y="285728"/>
                        <a:ext cx="2000264" cy="612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428596" y="214290"/>
            <a:ext cx="8001000" cy="2286000"/>
          </a:xfrm>
        </p:spPr>
        <p:txBody>
          <a:bodyPr>
            <a:noAutofit/>
          </a:bodyPr>
          <a:lstStyle/>
          <a:p>
            <a:pPr eaLnBrk="1" hangingPunct="1">
              <a:lnSpc>
                <a:spcPct val="90000"/>
              </a:lnSpc>
              <a:buFontTx/>
              <a:buNone/>
            </a:pPr>
            <a:r>
              <a:rPr lang="en-GB" sz="2800" b="1" dirty="0">
                <a:solidFill>
                  <a:schemeClr val="bg1"/>
                </a:solidFill>
              </a:rPr>
              <a:t>Create one realistic drawing of a pencil case, school bag, rucksack etc.</a:t>
            </a:r>
          </a:p>
          <a:p>
            <a:pPr eaLnBrk="1" hangingPunct="1">
              <a:lnSpc>
                <a:spcPct val="90000"/>
              </a:lnSpc>
              <a:buFontTx/>
              <a:buNone/>
            </a:pPr>
            <a:endParaRPr lang="en-GB" sz="2800" b="1" dirty="0">
              <a:solidFill>
                <a:schemeClr val="bg1"/>
              </a:solidFill>
            </a:endParaRPr>
          </a:p>
          <a:p>
            <a:pPr eaLnBrk="1" hangingPunct="1">
              <a:lnSpc>
                <a:spcPct val="90000"/>
              </a:lnSpc>
              <a:buFontTx/>
              <a:buNone/>
            </a:pPr>
            <a:r>
              <a:rPr lang="en-GB" sz="2800" b="1" dirty="0">
                <a:solidFill>
                  <a:schemeClr val="bg1"/>
                </a:solidFill>
              </a:rPr>
              <a:t>       TITLE – ‘Is it Real?’ </a:t>
            </a:r>
          </a:p>
          <a:p>
            <a:pPr eaLnBrk="1" hangingPunct="1">
              <a:lnSpc>
                <a:spcPct val="90000"/>
              </a:lnSpc>
              <a:buFontTx/>
              <a:buNone/>
            </a:pPr>
            <a:endParaRPr lang="en-GB" sz="2800" b="1" dirty="0">
              <a:solidFill>
                <a:schemeClr val="bg1"/>
              </a:solidFill>
            </a:endParaRPr>
          </a:p>
          <a:p>
            <a:pPr eaLnBrk="1" hangingPunct="1">
              <a:lnSpc>
                <a:spcPct val="90000"/>
              </a:lnSpc>
            </a:pPr>
            <a:r>
              <a:rPr lang="en-GB" sz="2800" b="1" dirty="0">
                <a:solidFill>
                  <a:schemeClr val="bg1"/>
                </a:solidFill>
              </a:rPr>
              <a:t>Give the image a hint of </a:t>
            </a:r>
          </a:p>
          <a:p>
            <a:pPr eaLnBrk="1" hangingPunct="1">
              <a:lnSpc>
                <a:spcPct val="90000"/>
              </a:lnSpc>
              <a:buFontTx/>
              <a:buNone/>
            </a:pPr>
            <a:r>
              <a:rPr lang="en-GB" sz="2800" b="1" dirty="0">
                <a:solidFill>
                  <a:schemeClr val="bg1"/>
                </a:solidFill>
              </a:rPr>
              <a:t>     surrealism e.g. drawers </a:t>
            </a:r>
          </a:p>
          <a:p>
            <a:pPr eaLnBrk="1" hangingPunct="1">
              <a:lnSpc>
                <a:spcPct val="90000"/>
              </a:lnSpc>
              <a:buFontTx/>
              <a:buNone/>
            </a:pPr>
            <a:r>
              <a:rPr lang="en-GB" sz="2800" b="1" dirty="0">
                <a:solidFill>
                  <a:schemeClr val="bg1"/>
                </a:solidFill>
              </a:rPr>
              <a:t>     as pockets, railway track </a:t>
            </a:r>
          </a:p>
          <a:p>
            <a:pPr eaLnBrk="1" hangingPunct="1">
              <a:lnSpc>
                <a:spcPct val="90000"/>
              </a:lnSpc>
              <a:buFontTx/>
              <a:buNone/>
            </a:pPr>
            <a:r>
              <a:rPr lang="en-GB" sz="2800" b="1" dirty="0">
                <a:solidFill>
                  <a:schemeClr val="bg1"/>
                </a:solidFill>
              </a:rPr>
              <a:t>     as a zip, gates as buckles</a:t>
            </a:r>
          </a:p>
          <a:p>
            <a:pPr eaLnBrk="1" hangingPunct="1">
              <a:lnSpc>
                <a:spcPct val="90000"/>
              </a:lnSpc>
              <a:buFontTx/>
              <a:buNone/>
            </a:pPr>
            <a:r>
              <a:rPr lang="en-GB" sz="2800" b="1" dirty="0">
                <a:solidFill>
                  <a:schemeClr val="bg1"/>
                </a:solidFill>
              </a:rPr>
              <a:t>     etc.		</a:t>
            </a:r>
          </a:p>
        </p:txBody>
      </p:sp>
      <p:pic>
        <p:nvPicPr>
          <p:cNvPr id="82948" name="Picture 4" descr="Bev - surreal rucksack"/>
          <p:cNvPicPr>
            <a:picLocks noChangeAspect="1" noChangeArrowheads="1"/>
          </p:cNvPicPr>
          <p:nvPr/>
        </p:nvPicPr>
        <p:blipFill>
          <a:blip r:embed="rId3" cstate="print"/>
          <a:srcRect/>
          <a:stretch>
            <a:fillRect/>
          </a:stretch>
        </p:blipFill>
        <p:spPr bwMode="auto">
          <a:xfrm>
            <a:off x="4929190" y="1500174"/>
            <a:ext cx="3730625" cy="4191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cstate="print"/>
          <a:srcRect/>
          <a:stretch>
            <a:fillRect/>
          </a:stretch>
        </p:blipFill>
        <p:spPr bwMode="auto">
          <a:xfrm>
            <a:off x="1785918" y="2714620"/>
            <a:ext cx="2571768" cy="3716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3971" name="Picture 4"/>
          <p:cNvPicPr>
            <a:picLocks noChangeAspect="1" noChangeArrowheads="1"/>
          </p:cNvPicPr>
          <p:nvPr/>
        </p:nvPicPr>
        <p:blipFill>
          <a:blip r:embed="rId4" cstate="print"/>
          <a:srcRect/>
          <a:stretch>
            <a:fillRect/>
          </a:stretch>
        </p:blipFill>
        <p:spPr bwMode="auto">
          <a:xfrm>
            <a:off x="4643438" y="2714620"/>
            <a:ext cx="2571768" cy="3679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14282" y="428604"/>
            <a:ext cx="8501122" cy="2062103"/>
          </a:xfrm>
          <a:prstGeom prst="rect">
            <a:avLst/>
          </a:prstGeom>
          <a:noFill/>
        </p:spPr>
        <p:txBody>
          <a:bodyPr wrap="square" rtlCol="0">
            <a:spAutoFit/>
          </a:bodyPr>
          <a:lstStyle/>
          <a:p>
            <a:pPr algn="ctr"/>
            <a:r>
              <a:rPr lang="en-GB" sz="3200" dirty="0">
                <a:solidFill>
                  <a:schemeClr val="bg1"/>
                </a:solidFill>
              </a:rPr>
              <a:t>Design an outfit suitable for Salvador Dali to wear at the launch of his exhibition. Make it as strange and surreal as possible and include his work and trademarks as part of your design.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idx="1"/>
          </p:nvPr>
        </p:nvSpPr>
        <p:spPr>
          <a:xfrm>
            <a:off x="357158" y="571480"/>
            <a:ext cx="8424863" cy="1981200"/>
          </a:xfrm>
        </p:spPr>
        <p:txBody>
          <a:bodyPr>
            <a:normAutofit/>
          </a:bodyPr>
          <a:lstStyle/>
          <a:p>
            <a:pPr algn="ctr" eaLnBrk="1" hangingPunct="1">
              <a:lnSpc>
                <a:spcPct val="90000"/>
              </a:lnSpc>
              <a:buNone/>
            </a:pPr>
            <a:r>
              <a:rPr lang="en-GB" b="1" dirty="0">
                <a:solidFill>
                  <a:schemeClr val="bg1"/>
                </a:solidFill>
              </a:rPr>
              <a:t>Create drawing of a ‘Surreal Telephone’.</a:t>
            </a:r>
          </a:p>
          <a:p>
            <a:pPr algn="ctr" eaLnBrk="1" hangingPunct="1">
              <a:lnSpc>
                <a:spcPct val="90000"/>
              </a:lnSpc>
              <a:buFontTx/>
              <a:buNone/>
            </a:pPr>
            <a:r>
              <a:rPr lang="en-GB" b="1" dirty="0">
                <a:solidFill>
                  <a:schemeClr val="bg1"/>
                </a:solidFill>
              </a:rPr>
              <a:t>	Use colour or pencil shading to enhance your work. Base your decoration on Real / Surreal ideas.</a:t>
            </a:r>
          </a:p>
        </p:txBody>
      </p:sp>
      <p:pic>
        <p:nvPicPr>
          <p:cNvPr id="94212" name="Picture 4"/>
          <p:cNvPicPr>
            <a:picLocks noChangeAspect="1" noChangeArrowheads="1"/>
          </p:cNvPicPr>
          <p:nvPr/>
        </p:nvPicPr>
        <p:blipFill>
          <a:blip r:embed="rId3" cstate="print"/>
          <a:srcRect/>
          <a:stretch>
            <a:fillRect/>
          </a:stretch>
        </p:blipFill>
        <p:spPr bwMode="auto">
          <a:xfrm>
            <a:off x="214282" y="3286124"/>
            <a:ext cx="4386225" cy="2859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4213" name="Picture 5"/>
          <p:cNvPicPr>
            <a:picLocks noChangeAspect="1" noChangeArrowheads="1"/>
          </p:cNvPicPr>
          <p:nvPr/>
        </p:nvPicPr>
        <p:blipFill>
          <a:blip r:embed="rId4" cstate="print"/>
          <a:srcRect/>
          <a:stretch>
            <a:fillRect/>
          </a:stretch>
        </p:blipFill>
        <p:spPr bwMode="auto">
          <a:xfrm>
            <a:off x="4714876" y="3143248"/>
            <a:ext cx="4249737" cy="3117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idx="1"/>
          </p:nvPr>
        </p:nvSpPr>
        <p:spPr>
          <a:xfrm>
            <a:off x="285720" y="214290"/>
            <a:ext cx="8458200" cy="2743200"/>
          </a:xfrm>
        </p:spPr>
        <p:txBody>
          <a:bodyPr>
            <a:noAutofit/>
          </a:bodyPr>
          <a:lstStyle/>
          <a:p>
            <a:pPr algn="ctr" eaLnBrk="1" hangingPunct="1">
              <a:lnSpc>
                <a:spcPct val="90000"/>
              </a:lnSpc>
              <a:buNone/>
            </a:pPr>
            <a:r>
              <a:rPr lang="en-GB" sz="2800" b="1" dirty="0">
                <a:solidFill>
                  <a:schemeClr val="bg1"/>
                </a:solidFill>
                <a:latin typeface="Arial" pitchFamily="34" charset="0"/>
                <a:cs typeface="Arial" pitchFamily="34" charset="0"/>
              </a:rPr>
              <a:t>Create a design for a sculpture based on the work of Salvador Dali and the Surrealism Art Movement. Ideas could be based on:-</a:t>
            </a:r>
          </a:p>
          <a:p>
            <a:pPr algn="ctr" eaLnBrk="1" hangingPunct="1">
              <a:lnSpc>
                <a:spcPct val="90000"/>
              </a:lnSpc>
              <a:buNone/>
            </a:pPr>
            <a:endParaRPr lang="en-GB" sz="2800" b="1" dirty="0">
              <a:solidFill>
                <a:schemeClr val="bg1"/>
              </a:solidFill>
              <a:latin typeface="Arial" pitchFamily="34" charset="0"/>
              <a:cs typeface="Arial" pitchFamily="34" charset="0"/>
            </a:endParaRPr>
          </a:p>
          <a:p>
            <a:pPr eaLnBrk="1" hangingPunct="1">
              <a:lnSpc>
                <a:spcPct val="90000"/>
              </a:lnSpc>
              <a:buNone/>
            </a:pPr>
            <a:r>
              <a:rPr lang="en-GB" sz="2800" b="1" dirty="0">
                <a:solidFill>
                  <a:schemeClr val="bg1"/>
                </a:solidFill>
                <a:latin typeface="Arial" pitchFamily="34" charset="0"/>
                <a:cs typeface="Arial" pitchFamily="34" charset="0"/>
              </a:rPr>
              <a:t> - items / scenes from Dali’s  work                                              </a:t>
            </a:r>
          </a:p>
          <a:p>
            <a:pPr eaLnBrk="1" hangingPunct="1">
              <a:lnSpc>
                <a:spcPct val="90000"/>
              </a:lnSpc>
              <a:buFontTx/>
              <a:buNone/>
            </a:pPr>
            <a:r>
              <a:rPr lang="en-GB" sz="2800" b="1" dirty="0">
                <a:solidFill>
                  <a:schemeClr val="bg1"/>
                </a:solidFill>
                <a:latin typeface="Arial" pitchFamily="34" charset="0"/>
                <a:cs typeface="Arial" pitchFamily="34" charset="0"/>
              </a:rPr>
              <a:t> - real / surreal drawings</a:t>
            </a:r>
          </a:p>
          <a:p>
            <a:pPr eaLnBrk="1" hangingPunct="1">
              <a:lnSpc>
                <a:spcPct val="90000"/>
              </a:lnSpc>
              <a:buFontTx/>
              <a:buChar char="-"/>
            </a:pPr>
            <a:r>
              <a:rPr lang="en-GB" sz="2800" b="1" dirty="0">
                <a:solidFill>
                  <a:schemeClr val="bg1"/>
                </a:solidFill>
                <a:latin typeface="Arial" pitchFamily="34" charset="0"/>
                <a:cs typeface="Arial" pitchFamily="34" charset="0"/>
              </a:rPr>
              <a:t>distortion of image</a:t>
            </a:r>
          </a:p>
          <a:p>
            <a:pPr eaLnBrk="1" hangingPunct="1">
              <a:lnSpc>
                <a:spcPct val="90000"/>
              </a:lnSpc>
              <a:buNone/>
            </a:pPr>
            <a:r>
              <a:rPr lang="en-GB" sz="2800" b="1" dirty="0">
                <a:solidFill>
                  <a:schemeClr val="bg1"/>
                </a:solidFill>
                <a:latin typeface="Arial" pitchFamily="34" charset="0"/>
                <a:cs typeface="Arial" pitchFamily="34" charset="0"/>
              </a:rPr>
              <a:t> - metamorphosis</a:t>
            </a:r>
          </a:p>
          <a:p>
            <a:pPr eaLnBrk="1" hangingPunct="1">
              <a:lnSpc>
                <a:spcPct val="90000"/>
              </a:lnSpc>
              <a:buFontTx/>
              <a:buNone/>
            </a:pPr>
            <a:r>
              <a:rPr lang="en-GB" sz="2800" b="1" dirty="0">
                <a:solidFill>
                  <a:schemeClr val="bg1"/>
                </a:solidFill>
                <a:latin typeface="Arial" pitchFamily="34" charset="0"/>
                <a:cs typeface="Arial" pitchFamily="34" charset="0"/>
              </a:rPr>
              <a:t>- rendering  </a:t>
            </a:r>
          </a:p>
          <a:p>
            <a:pPr eaLnBrk="1" hangingPunct="1">
              <a:lnSpc>
                <a:spcPct val="90000"/>
              </a:lnSpc>
              <a:buFontTx/>
              <a:buNone/>
            </a:pPr>
            <a:r>
              <a:rPr lang="en-GB" sz="2800" b="1" dirty="0">
                <a:solidFill>
                  <a:schemeClr val="bg1"/>
                </a:solidFill>
                <a:latin typeface="Arial" pitchFamily="34" charset="0"/>
                <a:cs typeface="Arial" pitchFamily="34" charset="0"/>
              </a:rPr>
              <a:t>                                    </a:t>
            </a:r>
          </a:p>
          <a:p>
            <a:pPr eaLnBrk="1" hangingPunct="1">
              <a:lnSpc>
                <a:spcPct val="90000"/>
              </a:lnSpc>
              <a:buFontTx/>
              <a:buNone/>
            </a:pPr>
            <a:r>
              <a:rPr lang="en-GB" sz="2800" b="1" dirty="0">
                <a:solidFill>
                  <a:schemeClr val="bg1"/>
                </a:solidFill>
                <a:latin typeface="Arial" pitchFamily="34" charset="0"/>
                <a:cs typeface="Arial" pitchFamily="34" charset="0"/>
              </a:rPr>
              <a:t>   Explain your ideas.</a:t>
            </a:r>
          </a:p>
          <a:p>
            <a:pPr eaLnBrk="1" hangingPunct="1">
              <a:lnSpc>
                <a:spcPct val="90000"/>
              </a:lnSpc>
              <a:buFontTx/>
              <a:buNone/>
            </a:pPr>
            <a:endParaRPr lang="en-GB" sz="2000" b="1" dirty="0">
              <a:solidFill>
                <a:schemeClr val="bg1"/>
              </a:solidFill>
            </a:endParaRPr>
          </a:p>
        </p:txBody>
      </p:sp>
      <p:graphicFrame>
        <p:nvGraphicFramePr>
          <p:cNvPr id="7170" name="Object 4"/>
          <p:cNvGraphicFramePr>
            <a:graphicFrameLocks noChangeAspect="1"/>
          </p:cNvGraphicFramePr>
          <p:nvPr/>
        </p:nvGraphicFramePr>
        <p:xfrm>
          <a:off x="5912918" y="2428868"/>
          <a:ext cx="2939805" cy="4244638"/>
        </p:xfrm>
        <a:graphic>
          <a:graphicData uri="http://schemas.openxmlformats.org/presentationml/2006/ole">
            <mc:AlternateContent xmlns:mc="http://schemas.openxmlformats.org/markup-compatibility/2006">
              <mc:Choice xmlns:v="urn:schemas-microsoft-com:vml" Requires="v">
                <p:oleObj spid="_x0000_s2052" name="Image File" r:id="rId4" imgW="5510328" imgH="7954622" progId="">
                  <p:embed/>
                </p:oleObj>
              </mc:Choice>
              <mc:Fallback>
                <p:oleObj name="Image File" r:id="rId4" imgW="5510328" imgH="795462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2918" y="2428868"/>
                        <a:ext cx="2939805" cy="42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489</Words>
  <Application>Microsoft Office PowerPoint</Application>
  <PresentationFormat>On-screen Show (4:3)</PresentationFormat>
  <Paragraphs>84</Paragraphs>
  <Slides>11</Slides>
  <Notes>10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6" baseType="lpstr">
      <vt:lpstr>Arial</vt:lpstr>
      <vt:lpstr>Calibri</vt:lpstr>
      <vt:lpstr>Calisto MT</vt:lpstr>
      <vt:lpstr>Office Theme</vt:lpstr>
      <vt:lpstr>Image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Inside out.... </vt:lpstr>
      <vt:lpstr>PowerPoint Presentation</vt:lpstr>
    </vt:vector>
  </TitlesOfParts>
  <Company>The Northicote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Mrs L Swift</cp:lastModifiedBy>
  <cp:revision>20</cp:revision>
  <dcterms:created xsi:type="dcterms:W3CDTF">2010-03-28T16:39:14Z</dcterms:created>
  <dcterms:modified xsi:type="dcterms:W3CDTF">2025-07-09T08:04:56Z</dcterms:modified>
</cp:coreProperties>
</file>